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2"/>
  </p:notesMasterIdLst>
  <p:handoutMasterIdLst>
    <p:handoutMasterId r:id="rId63"/>
  </p:handoutMasterIdLst>
  <p:sldIdLst>
    <p:sldId id="303" r:id="rId2"/>
    <p:sldId id="708" r:id="rId3"/>
    <p:sldId id="709" r:id="rId4"/>
    <p:sldId id="710" r:id="rId5"/>
    <p:sldId id="711" r:id="rId6"/>
    <p:sldId id="852" r:id="rId7"/>
    <p:sldId id="854" r:id="rId8"/>
    <p:sldId id="855" r:id="rId9"/>
    <p:sldId id="856" r:id="rId10"/>
    <p:sldId id="857" r:id="rId11"/>
    <p:sldId id="718" r:id="rId12"/>
    <p:sldId id="719" r:id="rId13"/>
    <p:sldId id="720" r:id="rId14"/>
    <p:sldId id="721" r:id="rId15"/>
    <p:sldId id="724" r:id="rId16"/>
    <p:sldId id="723" r:id="rId17"/>
    <p:sldId id="783" r:id="rId18"/>
    <p:sldId id="785" r:id="rId19"/>
    <p:sldId id="786" r:id="rId20"/>
    <p:sldId id="787" r:id="rId21"/>
    <p:sldId id="789" r:id="rId22"/>
    <p:sldId id="784" r:id="rId23"/>
    <p:sldId id="733" r:id="rId24"/>
    <p:sldId id="257" r:id="rId25"/>
    <p:sldId id="765" r:id="rId26"/>
    <p:sldId id="766" r:id="rId27"/>
    <p:sldId id="791" r:id="rId28"/>
    <p:sldId id="759" r:id="rId29"/>
    <p:sldId id="788" r:id="rId30"/>
    <p:sldId id="767" r:id="rId31"/>
    <p:sldId id="773" r:id="rId32"/>
    <p:sldId id="790" r:id="rId33"/>
    <p:sldId id="732" r:id="rId34"/>
    <p:sldId id="740" r:id="rId35"/>
    <p:sldId id="769" r:id="rId36"/>
    <p:sldId id="792" r:id="rId37"/>
    <p:sldId id="818" r:id="rId38"/>
    <p:sldId id="819" r:id="rId39"/>
    <p:sldId id="820" r:id="rId40"/>
    <p:sldId id="821" r:id="rId41"/>
    <p:sldId id="822" r:id="rId42"/>
    <p:sldId id="828" r:id="rId43"/>
    <p:sldId id="829" r:id="rId44"/>
    <p:sldId id="830" r:id="rId45"/>
    <p:sldId id="837" r:id="rId46"/>
    <p:sldId id="843" r:id="rId47"/>
    <p:sldId id="849" r:id="rId48"/>
    <p:sldId id="850" r:id="rId49"/>
    <p:sldId id="851" r:id="rId50"/>
    <p:sldId id="742" r:id="rId51"/>
    <p:sldId id="743" r:id="rId52"/>
    <p:sldId id="744" r:id="rId53"/>
    <p:sldId id="812" r:id="rId54"/>
    <p:sldId id="745" r:id="rId55"/>
    <p:sldId id="831" r:id="rId56"/>
    <p:sldId id="858" r:id="rId57"/>
    <p:sldId id="810" r:id="rId58"/>
    <p:sldId id="747" r:id="rId59"/>
    <p:sldId id="748" r:id="rId60"/>
    <p:sldId id="749" r:id="rId6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E9EDF4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8" d="100"/>
          <a:sy n="78" d="100"/>
        </p:scale>
        <p:origin x="99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8418"/>
    </p:cViewPr>
  </p:sorterViewPr>
  <p:notesViewPr>
    <p:cSldViewPr snapToGrid="0">
      <p:cViewPr varScale="1">
        <p:scale>
          <a:sx n="57" d="100"/>
          <a:sy n="57" d="100"/>
        </p:scale>
        <p:origin x="2640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0E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90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0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0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6244733779974581E-2"/>
          <c:y val="7.6537254892422468E-2"/>
          <c:w val="0.94275472975062091"/>
          <c:h val="0.68882005726173401"/>
        </c:manualLayout>
      </c:layout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Attendance!$B$2:$BL$2</c:f>
              <c:strCache>
                <c:ptCount val="63"/>
                <c:pt idx="0">
                  <c:v>88</c:v>
                </c:pt>
                <c:pt idx="1">
                  <c:v>REL-11 FREEZE:  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REL-12 FREEZE:  100 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107+E</c:v>
                </c:pt>
                <c:pt idx="20">
                  <c:v>108</c:v>
                </c:pt>
                <c:pt idx="21">
                  <c:v>REL-13 FREEZE:  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REL-14 FREEZE:  116-bis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REL-15 FREEZE:  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  <c:pt idx="45">
                  <c:v>128</c:v>
                </c:pt>
                <c:pt idx="46">
                  <c:v>128bis</c:v>
                </c:pt>
                <c:pt idx="47">
                  <c:v>129</c:v>
                </c:pt>
                <c:pt idx="48">
                  <c:v>129bis</c:v>
                </c:pt>
                <c:pt idx="49">
                  <c:v>130</c:v>
                </c:pt>
                <c:pt idx="50">
                  <c:v>131</c:v>
                </c:pt>
                <c:pt idx="51">
                  <c:v>132</c:v>
                </c:pt>
                <c:pt idx="52">
                  <c:v>REL-16 FREEZE:  133 </c:v>
                </c:pt>
                <c:pt idx="53">
                  <c:v>134</c:v>
                </c:pt>
                <c:pt idx="54">
                  <c:v>135</c:v>
                </c:pt>
                <c:pt idx="55">
                  <c:v>136</c:v>
                </c:pt>
                <c:pt idx="56">
                  <c:v>136AH</c:v>
                </c:pt>
                <c:pt idx="57">
                  <c:v>137-e</c:v>
                </c:pt>
                <c:pt idx="58">
                  <c:v>138-e</c:v>
                </c:pt>
                <c:pt idx="59">
                  <c:v>139-e</c:v>
                </c:pt>
                <c:pt idx="60">
                  <c:v>140-e</c:v>
                </c:pt>
                <c:pt idx="61">
                  <c:v>141-e</c:v>
                </c:pt>
                <c:pt idx="62">
                  <c:v>142-e</c:v>
                </c:pt>
              </c:strCache>
            </c:strRef>
          </c:cat>
          <c:val>
            <c:numRef>
              <c:f>Attendance!$B$3:$BL$3</c:f>
              <c:numCache>
                <c:formatCode>General</c:formatCode>
                <c:ptCount val="63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  <c:pt idx="45">
                  <c:v>152</c:v>
                </c:pt>
                <c:pt idx="46">
                  <c:v>149</c:v>
                </c:pt>
                <c:pt idx="47">
                  <c:v>165</c:v>
                </c:pt>
                <c:pt idx="48">
                  <c:v>191</c:v>
                </c:pt>
                <c:pt idx="49">
                  <c:v>153</c:v>
                </c:pt>
                <c:pt idx="50">
                  <c:v>178</c:v>
                </c:pt>
                <c:pt idx="51">
                  <c:v>279</c:v>
                </c:pt>
                <c:pt idx="52">
                  <c:v>280</c:v>
                </c:pt>
                <c:pt idx="53">
                  <c:v>229</c:v>
                </c:pt>
                <c:pt idx="54">
                  <c:v>189</c:v>
                </c:pt>
                <c:pt idx="55">
                  <c:v>241</c:v>
                </c:pt>
                <c:pt idx="56">
                  <c:v>180</c:v>
                </c:pt>
                <c:pt idx="57">
                  <c:v>124</c:v>
                </c:pt>
                <c:pt idx="58">
                  <c:v>228</c:v>
                </c:pt>
                <c:pt idx="59">
                  <c:v>326</c:v>
                </c:pt>
                <c:pt idx="60">
                  <c:v>341</c:v>
                </c:pt>
                <c:pt idx="61">
                  <c:v>327</c:v>
                </c:pt>
                <c:pt idx="62">
                  <c:v>312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5ED-4530-8482-CB55829741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9762230480374E-2"/>
          <c:y val="0.11795372148083531"/>
          <c:w val="0.95223389374948575"/>
          <c:h val="0.8028339145639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'Maintenance_Non Maintenance'!$B$15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</c:strCache>
            </c:strRef>
          </c:cat>
          <c:val>
            <c:numRef>
              <c:f>'Maintenance_Non Maintenance'!$BU$15:$CZ$15</c:f>
              <c:numCache>
                <c:formatCode>0.0</c:formatCode>
                <c:ptCount val="32"/>
                <c:pt idx="0">
                  <c:v>5</c:v>
                </c:pt>
                <c:pt idx="1">
                  <c:v>6</c:v>
                </c:pt>
                <c:pt idx="2">
                  <c:v>5</c:v>
                </c:pt>
                <c:pt idx="3">
                  <c:v>6</c:v>
                </c:pt>
                <c:pt idx="4">
                  <c:v>6.7</c:v>
                </c:pt>
                <c:pt idx="5">
                  <c:v>6.5</c:v>
                </c:pt>
                <c:pt idx="6">
                  <c:v>6</c:v>
                </c:pt>
                <c:pt idx="7">
                  <c:v>3.4</c:v>
                </c:pt>
                <c:pt idx="8">
                  <c:v>5</c:v>
                </c:pt>
                <c:pt idx="9">
                  <c:v>3</c:v>
                </c:pt>
                <c:pt idx="10">
                  <c:v>4.5</c:v>
                </c:pt>
                <c:pt idx="11">
                  <c:v>3.8</c:v>
                </c:pt>
                <c:pt idx="12">
                  <c:v>4</c:v>
                </c:pt>
                <c:pt idx="13">
                  <c:v>4</c:v>
                </c:pt>
                <c:pt idx="14">
                  <c:v>1.5</c:v>
                </c:pt>
                <c:pt idx="15">
                  <c:v>1.2</c:v>
                </c:pt>
                <c:pt idx="16">
                  <c:v>3</c:v>
                </c:pt>
                <c:pt idx="17">
                  <c:v>1.5</c:v>
                </c:pt>
                <c:pt idx="18">
                  <c:v>0.9</c:v>
                </c:pt>
                <c:pt idx="19">
                  <c:v>0.9</c:v>
                </c:pt>
                <c:pt idx="20">
                  <c:v>2</c:v>
                </c:pt>
                <c:pt idx="21">
                  <c:v>0.9</c:v>
                </c:pt>
                <c:pt idx="22">
                  <c:v>3.5</c:v>
                </c:pt>
                <c:pt idx="23">
                  <c:v>2.1</c:v>
                </c:pt>
                <c:pt idx="24">
                  <c:v>1.6</c:v>
                </c:pt>
                <c:pt idx="25">
                  <c:v>2</c:v>
                </c:pt>
                <c:pt idx="26">
                  <c:v>2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10-4F0A-91D4-4C42C5B07F4B}"/>
            </c:ext>
          </c:extLst>
        </c:ser>
        <c:ser>
          <c:idx val="2"/>
          <c:order val="1"/>
          <c:tx>
            <c:strRef>
              <c:f>'Maintenance_Non Maintenance'!$B$16</c:f>
              <c:strCache>
                <c:ptCount val="1"/>
                <c:pt idx="0">
                  <c:v>Rel-15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1F10-4F0A-91D4-4C42C5B07F4B}"/>
              </c:ext>
            </c:extLst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1F10-4F0A-91D4-4C42C5B07F4B}"/>
              </c:ext>
            </c:extLst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1F10-4F0A-91D4-4C42C5B07F4B}"/>
              </c:ext>
            </c:extLst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1F10-4F0A-91D4-4C42C5B07F4B}"/>
              </c:ext>
            </c:extLst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1F10-4F0A-91D4-4C42C5B07F4B}"/>
              </c:ext>
            </c:extLst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1F10-4F0A-91D4-4C42C5B07F4B}"/>
              </c:ext>
            </c:extLst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1F10-4F0A-91D4-4C42C5B07F4B}"/>
              </c:ext>
            </c:extLst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1F10-4F0A-91D4-4C42C5B07F4B}"/>
              </c:ext>
            </c:extLst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1F10-4F0A-91D4-4C42C5B07F4B}"/>
              </c:ext>
            </c:extLst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1F10-4F0A-91D4-4C42C5B07F4B}"/>
              </c:ext>
            </c:extLst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6-1F10-4F0A-91D4-4C42C5B07F4B}"/>
              </c:ext>
            </c:extLst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8-1F10-4F0A-91D4-4C42C5B07F4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</c:strCache>
            </c:strRef>
          </c:cat>
          <c:val>
            <c:numRef>
              <c:f>'Maintenance_Non Maintenance'!$BU$16:$CZ$16</c:f>
              <c:numCache>
                <c:formatCode>General</c:formatCode>
                <c:ptCount val="32"/>
                <c:pt idx="2" formatCode="0.0">
                  <c:v>18</c:v>
                </c:pt>
                <c:pt idx="3" formatCode="0.0">
                  <c:v>23</c:v>
                </c:pt>
                <c:pt idx="4" formatCode="0.0">
                  <c:v>24</c:v>
                </c:pt>
                <c:pt idx="5" formatCode="0.0">
                  <c:v>27</c:v>
                </c:pt>
                <c:pt idx="6" formatCode="0.0">
                  <c:v>31</c:v>
                </c:pt>
                <c:pt idx="7" formatCode="0.0">
                  <c:v>32.5</c:v>
                </c:pt>
                <c:pt idx="8" formatCode="0.0">
                  <c:v>36</c:v>
                </c:pt>
                <c:pt idx="9" formatCode="0.0">
                  <c:v>37</c:v>
                </c:pt>
                <c:pt idx="10" formatCode="0.0">
                  <c:v>24</c:v>
                </c:pt>
                <c:pt idx="11" formatCode="0.0">
                  <c:v>25</c:v>
                </c:pt>
                <c:pt idx="12" formatCode="0.0">
                  <c:v>19</c:v>
                </c:pt>
                <c:pt idx="13" formatCode="0.0">
                  <c:v>19</c:v>
                </c:pt>
                <c:pt idx="14" formatCode="0.0">
                  <c:v>15</c:v>
                </c:pt>
                <c:pt idx="15" formatCode="0.0">
                  <c:v>15</c:v>
                </c:pt>
                <c:pt idx="16" formatCode="0.0">
                  <c:v>13.7</c:v>
                </c:pt>
                <c:pt idx="17" formatCode="0.0">
                  <c:v>11.5</c:v>
                </c:pt>
                <c:pt idx="18" formatCode="0.0">
                  <c:v>9</c:v>
                </c:pt>
                <c:pt idx="19" formatCode="0.0">
                  <c:v>9.3000000000000007</c:v>
                </c:pt>
                <c:pt idx="20" formatCode="0.0">
                  <c:v>8.1999999999999993</c:v>
                </c:pt>
                <c:pt idx="21" formatCode="0.0">
                  <c:v>7.2</c:v>
                </c:pt>
                <c:pt idx="22" formatCode="0.0">
                  <c:v>6</c:v>
                </c:pt>
                <c:pt idx="23" formatCode="0.0">
                  <c:v>8.9</c:v>
                </c:pt>
                <c:pt idx="24" formatCode="0.0">
                  <c:v>7.7</c:v>
                </c:pt>
                <c:pt idx="25" formatCode="0.0">
                  <c:v>5</c:v>
                </c:pt>
                <c:pt idx="26" formatCode="0.0">
                  <c:v>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1F10-4F0A-91D4-4C42C5B07F4B}"/>
            </c:ext>
          </c:extLst>
        </c:ser>
        <c:ser>
          <c:idx val="3"/>
          <c:order val="2"/>
          <c:tx>
            <c:strRef>
              <c:f>'Maintenance_Non Maintenance'!$B$17</c:f>
              <c:strCache>
                <c:ptCount val="1"/>
                <c:pt idx="0">
                  <c:v>Rel-16 work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</c:strCache>
            </c:strRef>
          </c:cat>
          <c:val>
            <c:numRef>
              <c:f>'Maintenance_Non Maintenance'!$BU$17:$CZ$17</c:f>
              <c:numCache>
                <c:formatCode>General</c:formatCode>
                <c:ptCount val="32"/>
                <c:pt idx="7" formatCode="0.0">
                  <c:v>3.7</c:v>
                </c:pt>
                <c:pt idx="10" formatCode="0.0">
                  <c:v>13.5</c:v>
                </c:pt>
                <c:pt idx="11" formatCode="0.0">
                  <c:v>12</c:v>
                </c:pt>
                <c:pt idx="12" formatCode="0.0">
                  <c:v>19.5</c:v>
                </c:pt>
                <c:pt idx="13" formatCode="0.0">
                  <c:v>20</c:v>
                </c:pt>
                <c:pt idx="14" formatCode="0.0">
                  <c:v>26.4</c:v>
                </c:pt>
                <c:pt idx="15" formatCode="0.0">
                  <c:v>28.6</c:v>
                </c:pt>
                <c:pt idx="16" formatCode="0.0">
                  <c:v>31.2</c:v>
                </c:pt>
                <c:pt idx="17" formatCode="0.0">
                  <c:v>34.9</c:v>
                </c:pt>
                <c:pt idx="18" formatCode="0.0">
                  <c:v>34.9</c:v>
                </c:pt>
                <c:pt idx="19" formatCode="0.0">
                  <c:v>34.4</c:v>
                </c:pt>
                <c:pt idx="20" formatCode="0.0">
                  <c:v>35.299999999999997</c:v>
                </c:pt>
                <c:pt idx="21" formatCode="0.0">
                  <c:v>37.700000000000003</c:v>
                </c:pt>
                <c:pt idx="22" formatCode="0.0">
                  <c:v>33</c:v>
                </c:pt>
                <c:pt idx="23" formatCode="0.0">
                  <c:v>21</c:v>
                </c:pt>
                <c:pt idx="24" formatCode="0.0">
                  <c:v>23.2</c:v>
                </c:pt>
                <c:pt idx="25" formatCode="0.0">
                  <c:v>14.5</c:v>
                </c:pt>
                <c:pt idx="26" formatCode="0.0">
                  <c:v>16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1F10-4F0A-91D4-4C42C5B07F4B}"/>
            </c:ext>
          </c:extLst>
        </c:ser>
        <c:ser>
          <c:idx val="5"/>
          <c:order val="3"/>
          <c:tx>
            <c:strRef>
              <c:f>'Maintenance_Non Maintenance'!$B$18</c:f>
              <c:strCache>
                <c:ptCount val="1"/>
                <c:pt idx="0">
                  <c:v>Rel-17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</c:strCache>
            </c:strRef>
          </c:cat>
          <c:val>
            <c:numRef>
              <c:f>'Maintenance_Non Maintenance'!$BU$18:$CZ$18</c:f>
              <c:numCache>
                <c:formatCode>General</c:formatCode>
                <c:ptCount val="32"/>
                <c:pt idx="23" formatCode="0.0">
                  <c:v>10.8</c:v>
                </c:pt>
                <c:pt idx="24" formatCode="0.0">
                  <c:v>11</c:v>
                </c:pt>
                <c:pt idx="25" formatCode="0.0">
                  <c:v>12.5</c:v>
                </c:pt>
                <c:pt idx="26" formatCode="0.0">
                  <c:v>0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1F10-4F0A-91D4-4C42C5B07F4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33875328"/>
        <c:axId val="333875888"/>
      </c:barChart>
      <c:catAx>
        <c:axId val="333875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888"/>
        <c:crosses val="autoZero"/>
        <c:auto val="1"/>
        <c:lblAlgn val="ctr"/>
        <c:lblOffset val="100"/>
        <c:noMultiLvlLbl val="0"/>
      </c:catAx>
      <c:valAx>
        <c:axId val="333875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3876664348853"/>
          <c:y val="6.5854624086673086E-2"/>
          <c:w val="0.44256323302201495"/>
          <c:h val="5.12019732137758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SA2#67_on'!$AC$1:$CL$1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</c:v>
                </c:pt>
              </c:strCache>
            </c:strRef>
          </c:cat>
          <c:val>
            <c:numRef>
              <c:f>'Results SA2#67_on'!$AC$2:$CL$2</c:f>
              <c:numCache>
                <c:formatCode>0</c:formatCode>
                <c:ptCount val="62"/>
                <c:pt idx="0">
                  <c:v>108</c:v>
                </c:pt>
                <c:pt idx="1">
                  <c:v>117</c:v>
                </c:pt>
                <c:pt idx="2">
                  <c:v>115</c:v>
                </c:pt>
                <c:pt idx="3">
                  <c:v>134</c:v>
                </c:pt>
                <c:pt idx="4" formatCode="General">
                  <c:v>147</c:v>
                </c:pt>
                <c:pt idx="5" formatCode="General">
                  <c:v>170</c:v>
                </c:pt>
                <c:pt idx="6">
                  <c:v>168</c:v>
                </c:pt>
                <c:pt idx="7">
                  <c:v>165</c:v>
                </c:pt>
                <c:pt idx="8">
                  <c:v>134</c:v>
                </c:pt>
                <c:pt idx="9">
                  <c:v>123</c:v>
                </c:pt>
                <c:pt idx="10">
                  <c:v>56</c:v>
                </c:pt>
                <c:pt idx="11">
                  <c:v>145</c:v>
                </c:pt>
                <c:pt idx="12">
                  <c:v>150</c:v>
                </c:pt>
                <c:pt idx="13">
                  <c:v>130</c:v>
                </c:pt>
                <c:pt idx="14">
                  <c:v>212</c:v>
                </c:pt>
                <c:pt idx="15">
                  <c:v>198</c:v>
                </c:pt>
                <c:pt idx="16">
                  <c:v>162</c:v>
                </c:pt>
                <c:pt idx="17">
                  <c:v>162</c:v>
                </c:pt>
                <c:pt idx="18">
                  <c:v>168</c:v>
                </c:pt>
                <c:pt idx="19">
                  <c:v>161</c:v>
                </c:pt>
                <c:pt idx="20">
                  <c:v>61</c:v>
                </c:pt>
                <c:pt idx="21">
                  <c:v>151</c:v>
                </c:pt>
                <c:pt idx="22">
                  <c:v>175</c:v>
                </c:pt>
                <c:pt idx="23">
                  <c:v>180</c:v>
                </c:pt>
                <c:pt idx="24">
                  <c:v>87</c:v>
                </c:pt>
                <c:pt idx="25">
                  <c:v>86</c:v>
                </c:pt>
                <c:pt idx="26">
                  <c:v>224</c:v>
                </c:pt>
                <c:pt idx="27">
                  <c:v>278</c:v>
                </c:pt>
                <c:pt idx="28">
                  <c:v>317</c:v>
                </c:pt>
                <c:pt idx="29">
                  <c:v>158</c:v>
                </c:pt>
                <c:pt idx="30">
                  <c:v>210</c:v>
                </c:pt>
                <c:pt idx="31" formatCode="General">
                  <c:v>151</c:v>
                </c:pt>
                <c:pt idx="32" formatCode="General">
                  <c:v>224</c:v>
                </c:pt>
                <c:pt idx="33" formatCode="General">
                  <c:v>269</c:v>
                </c:pt>
                <c:pt idx="34" formatCode="General">
                  <c:v>264</c:v>
                </c:pt>
                <c:pt idx="35" formatCode="General">
                  <c:v>311</c:v>
                </c:pt>
                <c:pt idx="36" formatCode="General">
                  <c:v>368</c:v>
                </c:pt>
                <c:pt idx="37" formatCode="General">
                  <c:v>67</c:v>
                </c:pt>
                <c:pt idx="38" formatCode="General">
                  <c:v>414</c:v>
                </c:pt>
                <c:pt idx="39" formatCode="General">
                  <c:v>467</c:v>
                </c:pt>
                <c:pt idx="40" formatCode="General">
                  <c:v>399</c:v>
                </c:pt>
                <c:pt idx="41" formatCode="General">
                  <c:v>516</c:v>
                </c:pt>
                <c:pt idx="42" formatCode="General">
                  <c:v>483</c:v>
                </c:pt>
                <c:pt idx="43" formatCode="General">
                  <c:v>434</c:v>
                </c:pt>
                <c:pt idx="44" formatCode="General">
                  <c:v>364</c:v>
                </c:pt>
                <c:pt idx="45" formatCode="General">
                  <c:v>423</c:v>
                </c:pt>
                <c:pt idx="46" formatCode="General">
                  <c:v>427</c:v>
                </c:pt>
                <c:pt idx="47" formatCode="General">
                  <c:v>503</c:v>
                </c:pt>
                <c:pt idx="48" formatCode="General">
                  <c:v>407</c:v>
                </c:pt>
                <c:pt idx="49" formatCode="General">
                  <c:v>432</c:v>
                </c:pt>
                <c:pt idx="50" formatCode="General">
                  <c:v>417</c:v>
                </c:pt>
                <c:pt idx="51" formatCode="General">
                  <c:v>561</c:v>
                </c:pt>
                <c:pt idx="52" formatCode="General">
                  <c:v>446</c:v>
                </c:pt>
                <c:pt idx="53" formatCode="General">
                  <c:v>508</c:v>
                </c:pt>
                <c:pt idx="54" formatCode="General">
                  <c:v>480</c:v>
                </c:pt>
                <c:pt idx="55" formatCode="General">
                  <c:v>406</c:v>
                </c:pt>
                <c:pt idx="56" formatCode="General">
                  <c:v>237</c:v>
                </c:pt>
                <c:pt idx="57" formatCode="General">
                  <c:v>318</c:v>
                </c:pt>
                <c:pt idx="58" formatCode="General">
                  <c:v>529</c:v>
                </c:pt>
                <c:pt idx="59" formatCode="General">
                  <c:v>730</c:v>
                </c:pt>
                <c:pt idx="60" formatCode="General">
                  <c:v>679</c:v>
                </c:pt>
                <c:pt idx="61" formatCode="General">
                  <c:v>494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00-4EF9-BC49-9F762756A181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SA2#67_on'!$AC$1:$CL$1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</c:v>
                </c:pt>
              </c:strCache>
            </c:strRef>
          </c:cat>
          <c:val>
            <c:numRef>
              <c:f>'Results SA2#67_on'!$AC$3:$CL$3</c:f>
              <c:numCache>
                <c:formatCode>0</c:formatCode>
                <c:ptCount val="62"/>
                <c:pt idx="0">
                  <c:v>77</c:v>
                </c:pt>
                <c:pt idx="1">
                  <c:v>149</c:v>
                </c:pt>
                <c:pt idx="2">
                  <c:v>91</c:v>
                </c:pt>
                <c:pt idx="3">
                  <c:v>138</c:v>
                </c:pt>
                <c:pt idx="4">
                  <c:v>144</c:v>
                </c:pt>
                <c:pt idx="5">
                  <c:v>124</c:v>
                </c:pt>
                <c:pt idx="6">
                  <c:v>101</c:v>
                </c:pt>
                <c:pt idx="7">
                  <c:v>131</c:v>
                </c:pt>
                <c:pt idx="8">
                  <c:v>117</c:v>
                </c:pt>
                <c:pt idx="9">
                  <c:v>23</c:v>
                </c:pt>
                <c:pt idx="10">
                  <c:v>3</c:v>
                </c:pt>
                <c:pt idx="11">
                  <c:v>49</c:v>
                </c:pt>
                <c:pt idx="12">
                  <c:v>63</c:v>
                </c:pt>
                <c:pt idx="13">
                  <c:v>72</c:v>
                </c:pt>
                <c:pt idx="14">
                  <c:v>70</c:v>
                </c:pt>
                <c:pt idx="15">
                  <c:v>66</c:v>
                </c:pt>
                <c:pt idx="16">
                  <c:v>73</c:v>
                </c:pt>
                <c:pt idx="17">
                  <c:v>74</c:v>
                </c:pt>
                <c:pt idx="18">
                  <c:v>65</c:v>
                </c:pt>
                <c:pt idx="19">
                  <c:v>27</c:v>
                </c:pt>
                <c:pt idx="20">
                  <c:v>34</c:v>
                </c:pt>
                <c:pt idx="21">
                  <c:v>145</c:v>
                </c:pt>
                <c:pt idx="22">
                  <c:v>112</c:v>
                </c:pt>
                <c:pt idx="23">
                  <c:v>120</c:v>
                </c:pt>
                <c:pt idx="24">
                  <c:v>35</c:v>
                </c:pt>
                <c:pt idx="25">
                  <c:v>120</c:v>
                </c:pt>
                <c:pt idx="26">
                  <c:v>90</c:v>
                </c:pt>
                <c:pt idx="27">
                  <c:v>53</c:v>
                </c:pt>
                <c:pt idx="28">
                  <c:v>52</c:v>
                </c:pt>
                <c:pt idx="29">
                  <c:v>166</c:v>
                </c:pt>
                <c:pt idx="30">
                  <c:v>108</c:v>
                </c:pt>
                <c:pt idx="31" formatCode="General">
                  <c:v>122</c:v>
                </c:pt>
                <c:pt idx="32" formatCode="General">
                  <c:v>178</c:v>
                </c:pt>
                <c:pt idx="33" formatCode="General">
                  <c:v>254</c:v>
                </c:pt>
                <c:pt idx="34" formatCode="General">
                  <c:v>254</c:v>
                </c:pt>
                <c:pt idx="35" formatCode="General">
                  <c:v>188</c:v>
                </c:pt>
                <c:pt idx="36" formatCode="General">
                  <c:v>200</c:v>
                </c:pt>
                <c:pt idx="37" formatCode="General">
                  <c:v>2</c:v>
                </c:pt>
                <c:pt idx="38" formatCode="General">
                  <c:v>148</c:v>
                </c:pt>
                <c:pt idx="39" formatCode="General">
                  <c:v>85</c:v>
                </c:pt>
                <c:pt idx="40" formatCode="General">
                  <c:v>176</c:v>
                </c:pt>
                <c:pt idx="41" formatCode="General">
                  <c:v>154</c:v>
                </c:pt>
                <c:pt idx="42" formatCode="General">
                  <c:v>186</c:v>
                </c:pt>
                <c:pt idx="43" formatCode="General">
                  <c:v>189</c:v>
                </c:pt>
                <c:pt idx="44" formatCode="General">
                  <c:v>170</c:v>
                </c:pt>
                <c:pt idx="45" formatCode="General">
                  <c:v>185</c:v>
                </c:pt>
                <c:pt idx="46" formatCode="General">
                  <c:v>188</c:v>
                </c:pt>
                <c:pt idx="47" formatCode="General">
                  <c:v>160</c:v>
                </c:pt>
                <c:pt idx="48" formatCode="General">
                  <c:v>133</c:v>
                </c:pt>
                <c:pt idx="49" formatCode="General">
                  <c:v>193</c:v>
                </c:pt>
                <c:pt idx="50" formatCode="General">
                  <c:v>274</c:v>
                </c:pt>
                <c:pt idx="51" formatCode="General">
                  <c:v>154</c:v>
                </c:pt>
                <c:pt idx="52" formatCode="General">
                  <c:v>265</c:v>
                </c:pt>
                <c:pt idx="53" formatCode="General">
                  <c:v>473</c:v>
                </c:pt>
                <c:pt idx="54" formatCode="General">
                  <c:v>351</c:v>
                </c:pt>
                <c:pt idx="55" formatCode="General">
                  <c:v>249</c:v>
                </c:pt>
                <c:pt idx="56" formatCode="General">
                  <c:v>71</c:v>
                </c:pt>
                <c:pt idx="57" formatCode="General">
                  <c:v>33</c:v>
                </c:pt>
                <c:pt idx="58" formatCode="General">
                  <c:v>43</c:v>
                </c:pt>
                <c:pt idx="59" formatCode="General">
                  <c:v>94</c:v>
                </c:pt>
                <c:pt idx="60" formatCode="General">
                  <c:v>66</c:v>
                </c:pt>
                <c:pt idx="61" formatCode="General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00-4EF9-BC49-9F762756A181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SA2#67_on'!$AC$1:$CL$1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</c:v>
                </c:pt>
              </c:strCache>
            </c:strRef>
          </c:cat>
          <c:val>
            <c:numRef>
              <c:f>'Results SA2#67_on'!$AC$4:$CL$4</c:f>
              <c:numCache>
                <c:formatCode>0</c:formatCode>
                <c:ptCount val="62"/>
                <c:pt idx="0">
                  <c:v>120</c:v>
                </c:pt>
                <c:pt idx="1">
                  <c:v>139</c:v>
                </c:pt>
                <c:pt idx="2">
                  <c:v>155</c:v>
                </c:pt>
                <c:pt idx="3">
                  <c:v>131</c:v>
                </c:pt>
                <c:pt idx="4">
                  <c:v>123</c:v>
                </c:pt>
                <c:pt idx="5">
                  <c:v>121</c:v>
                </c:pt>
                <c:pt idx="6">
                  <c:v>110</c:v>
                </c:pt>
                <c:pt idx="7">
                  <c:v>165</c:v>
                </c:pt>
                <c:pt idx="8">
                  <c:v>172</c:v>
                </c:pt>
                <c:pt idx="9">
                  <c:v>141</c:v>
                </c:pt>
                <c:pt idx="10">
                  <c:v>62</c:v>
                </c:pt>
                <c:pt idx="11">
                  <c:v>95</c:v>
                </c:pt>
                <c:pt idx="12">
                  <c:v>137</c:v>
                </c:pt>
                <c:pt idx="13">
                  <c:v>143</c:v>
                </c:pt>
                <c:pt idx="14">
                  <c:v>143</c:v>
                </c:pt>
                <c:pt idx="15">
                  <c:v>143</c:v>
                </c:pt>
                <c:pt idx="16">
                  <c:v>141</c:v>
                </c:pt>
                <c:pt idx="17">
                  <c:v>120</c:v>
                </c:pt>
                <c:pt idx="18">
                  <c:v>77</c:v>
                </c:pt>
                <c:pt idx="19">
                  <c:v>65</c:v>
                </c:pt>
                <c:pt idx="20">
                  <c:v>38</c:v>
                </c:pt>
                <c:pt idx="21">
                  <c:v>103</c:v>
                </c:pt>
                <c:pt idx="22">
                  <c:v>78</c:v>
                </c:pt>
                <c:pt idx="23">
                  <c:v>124</c:v>
                </c:pt>
                <c:pt idx="24">
                  <c:v>43</c:v>
                </c:pt>
                <c:pt idx="25">
                  <c:v>112</c:v>
                </c:pt>
                <c:pt idx="26">
                  <c:v>137</c:v>
                </c:pt>
                <c:pt idx="27">
                  <c:v>119</c:v>
                </c:pt>
                <c:pt idx="28">
                  <c:v>131</c:v>
                </c:pt>
                <c:pt idx="29">
                  <c:v>70</c:v>
                </c:pt>
                <c:pt idx="30">
                  <c:v>97</c:v>
                </c:pt>
                <c:pt idx="31" formatCode="General">
                  <c:v>95</c:v>
                </c:pt>
                <c:pt idx="32" formatCode="General">
                  <c:v>101</c:v>
                </c:pt>
                <c:pt idx="33" formatCode="General">
                  <c:v>138</c:v>
                </c:pt>
                <c:pt idx="34" formatCode="General">
                  <c:v>142</c:v>
                </c:pt>
                <c:pt idx="35" formatCode="General">
                  <c:v>119</c:v>
                </c:pt>
                <c:pt idx="36" formatCode="General">
                  <c:v>109</c:v>
                </c:pt>
                <c:pt idx="37" formatCode="General">
                  <c:v>7</c:v>
                </c:pt>
                <c:pt idx="38" formatCode="General">
                  <c:v>163</c:v>
                </c:pt>
                <c:pt idx="39" formatCode="General">
                  <c:v>137</c:v>
                </c:pt>
                <c:pt idx="40" formatCode="General">
                  <c:v>142</c:v>
                </c:pt>
                <c:pt idx="41" formatCode="General">
                  <c:v>137</c:v>
                </c:pt>
                <c:pt idx="42" formatCode="General">
                  <c:v>132</c:v>
                </c:pt>
                <c:pt idx="43" formatCode="General">
                  <c:v>183</c:v>
                </c:pt>
                <c:pt idx="44" formatCode="General">
                  <c:v>113</c:v>
                </c:pt>
                <c:pt idx="45" formatCode="General">
                  <c:v>90</c:v>
                </c:pt>
                <c:pt idx="46" formatCode="General">
                  <c:v>132</c:v>
                </c:pt>
                <c:pt idx="47" formatCode="General">
                  <c:v>158</c:v>
                </c:pt>
                <c:pt idx="48" formatCode="General">
                  <c:v>124</c:v>
                </c:pt>
                <c:pt idx="49" formatCode="General">
                  <c:v>138</c:v>
                </c:pt>
                <c:pt idx="50" formatCode="General">
                  <c:v>216</c:v>
                </c:pt>
                <c:pt idx="51" formatCode="General">
                  <c:v>198</c:v>
                </c:pt>
                <c:pt idx="52" formatCode="General">
                  <c:v>181</c:v>
                </c:pt>
                <c:pt idx="53" formatCode="General">
                  <c:v>177</c:v>
                </c:pt>
                <c:pt idx="54" formatCode="General">
                  <c:v>187</c:v>
                </c:pt>
                <c:pt idx="55" formatCode="General">
                  <c:v>169</c:v>
                </c:pt>
                <c:pt idx="56" formatCode="General">
                  <c:v>202</c:v>
                </c:pt>
                <c:pt idx="57" formatCode="General">
                  <c:v>196</c:v>
                </c:pt>
                <c:pt idx="58" formatCode="General">
                  <c:v>202</c:v>
                </c:pt>
                <c:pt idx="59" formatCode="General">
                  <c:v>255</c:v>
                </c:pt>
                <c:pt idx="60" formatCode="General">
                  <c:v>217</c:v>
                </c:pt>
                <c:pt idx="61" formatCode="General">
                  <c:v>213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C00-4EF9-BC49-9F762756A1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260650111043812E-2"/>
          <c:y val="2.4096954969397556E-2"/>
          <c:w val="0.96805249343832023"/>
          <c:h val="0.7017150580784912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'Rel-10_Rel-16 CRs'!$A$6</c:f>
              <c:strCache>
                <c:ptCount val="1"/>
                <c:pt idx="0">
                  <c:v>Rel-12 CR</c:v>
                </c:pt>
              </c:strCache>
            </c:strRef>
          </c:tx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142</c:v>
                </c:pt>
              </c:strCache>
            </c:strRef>
          </c:cat>
          <c:val>
            <c:numRef>
              <c:f>'Rel-10_Rel-16 CRs'!$AA$6:$CI$6</c:f>
              <c:numCache>
                <c:formatCode>0</c:formatCode>
                <c:ptCount val="61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11</c:v>
                </c:pt>
                <c:pt idx="4">
                  <c:v>8</c:v>
                </c:pt>
                <c:pt idx="5">
                  <c:v>19</c:v>
                </c:pt>
                <c:pt idx="6">
                  <c:v>21</c:v>
                </c:pt>
                <c:pt idx="7">
                  <c:v>35</c:v>
                </c:pt>
                <c:pt idx="8">
                  <c:v>50</c:v>
                </c:pt>
                <c:pt idx="9">
                  <c:v>38</c:v>
                </c:pt>
                <c:pt idx="10">
                  <c:v>64</c:v>
                </c:pt>
                <c:pt idx="11">
                  <c:v>55</c:v>
                </c:pt>
                <c:pt idx="12">
                  <c:v>39</c:v>
                </c:pt>
                <c:pt idx="13">
                  <c:v>35</c:v>
                </c:pt>
                <c:pt idx="14">
                  <c:v>34</c:v>
                </c:pt>
                <c:pt idx="15">
                  <c:v>21</c:v>
                </c:pt>
                <c:pt idx="16">
                  <c:v>11</c:v>
                </c:pt>
                <c:pt idx="17">
                  <c:v>10</c:v>
                </c:pt>
                <c:pt idx="18">
                  <c:v>9</c:v>
                </c:pt>
                <c:pt idx="19">
                  <c:v>1</c:v>
                </c:pt>
                <c:pt idx="20">
                  <c:v>9</c:v>
                </c:pt>
                <c:pt idx="21">
                  <c:v>3</c:v>
                </c:pt>
                <c:pt idx="22">
                  <c:v>3</c:v>
                </c:pt>
                <c:pt idx="24">
                  <c:v>3</c:v>
                </c:pt>
                <c:pt idx="33" formatCode="General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BA-4DAC-A39D-77254F1E5556}"/>
            </c:ext>
          </c:extLst>
        </c:ser>
        <c:ser>
          <c:idx val="1"/>
          <c:order val="1"/>
          <c:tx>
            <c:strRef>
              <c:f>'Rel-10_Rel-16 CRs'!$A$7</c:f>
              <c:strCache>
                <c:ptCount val="1"/>
                <c:pt idx="0">
                  <c:v>Rel-13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142</c:v>
                </c:pt>
              </c:strCache>
            </c:strRef>
          </c:cat>
          <c:val>
            <c:numRef>
              <c:f>'Rel-10_Rel-16 CRs'!$AA$7:$CI$7</c:f>
              <c:numCache>
                <c:formatCode>0</c:formatCode>
                <c:ptCount val="6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2</c:v>
                </c:pt>
                <c:pt idx="12">
                  <c:v>10</c:v>
                </c:pt>
                <c:pt idx="13">
                  <c:v>19</c:v>
                </c:pt>
                <c:pt idx="14">
                  <c:v>13</c:v>
                </c:pt>
                <c:pt idx="15">
                  <c:v>14</c:v>
                </c:pt>
                <c:pt idx="16">
                  <c:v>6</c:v>
                </c:pt>
                <c:pt idx="17">
                  <c:v>9</c:v>
                </c:pt>
                <c:pt idx="18">
                  <c:v>56</c:v>
                </c:pt>
                <c:pt idx="19">
                  <c:v>25</c:v>
                </c:pt>
                <c:pt idx="20">
                  <c:v>58</c:v>
                </c:pt>
                <c:pt idx="21">
                  <c:v>73</c:v>
                </c:pt>
                <c:pt idx="22">
                  <c:v>41</c:v>
                </c:pt>
                <c:pt idx="23">
                  <c:v>11</c:v>
                </c:pt>
                <c:pt idx="24">
                  <c:v>35</c:v>
                </c:pt>
                <c:pt idx="25">
                  <c:v>29</c:v>
                </c:pt>
                <c:pt idx="26">
                  <c:v>25</c:v>
                </c:pt>
                <c:pt idx="27">
                  <c:v>25</c:v>
                </c:pt>
                <c:pt idx="28">
                  <c:v>9</c:v>
                </c:pt>
                <c:pt idx="29">
                  <c:v>11</c:v>
                </c:pt>
                <c:pt idx="30">
                  <c:v>2</c:v>
                </c:pt>
                <c:pt idx="31">
                  <c:v>5</c:v>
                </c:pt>
                <c:pt idx="32">
                  <c:v>2</c:v>
                </c:pt>
                <c:pt idx="33">
                  <c:v>4</c:v>
                </c:pt>
                <c:pt idx="34">
                  <c:v>2</c:v>
                </c:pt>
                <c:pt idx="35">
                  <c:v>5</c:v>
                </c:pt>
                <c:pt idx="37">
                  <c:v>3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2">
                  <c:v>1</c:v>
                </c:pt>
                <c:pt idx="52" formatCode="General">
                  <c:v>0</c:v>
                </c:pt>
                <c:pt idx="53" formatCode="General">
                  <c:v>1</c:v>
                </c:pt>
                <c:pt idx="54" formatCode="General">
                  <c:v>0</c:v>
                </c:pt>
                <c:pt idx="55" formatCode="General">
                  <c:v>0</c:v>
                </c:pt>
                <c:pt idx="56" formatCode="General">
                  <c:v>0</c:v>
                </c:pt>
                <c:pt idx="57" formatCode="General">
                  <c:v>0</c:v>
                </c:pt>
                <c:pt idx="58" formatCode="General">
                  <c:v>0</c:v>
                </c:pt>
                <c:pt idx="59" formatCode="General">
                  <c:v>0</c:v>
                </c:pt>
                <c:pt idx="60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BA-4DAC-A39D-77254F1E5556}"/>
            </c:ext>
          </c:extLst>
        </c:ser>
        <c:ser>
          <c:idx val="2"/>
          <c:order val="2"/>
          <c:tx>
            <c:strRef>
              <c:f>'Rel-10_Rel-16 CRs'!$A$8</c:f>
              <c:strCache>
                <c:ptCount val="1"/>
                <c:pt idx="0">
                  <c:v>Rel-14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142</c:v>
                </c:pt>
              </c:strCache>
            </c:strRef>
          </c:cat>
          <c:val>
            <c:numRef>
              <c:f>'Rel-10_Rel-16 CRs'!$AA$8:$CI$8</c:f>
              <c:numCache>
                <c:formatCode>General</c:formatCode>
                <c:ptCount val="61"/>
                <c:pt idx="24">
                  <c:v>4</c:v>
                </c:pt>
                <c:pt idx="25">
                  <c:v>21</c:v>
                </c:pt>
                <c:pt idx="26">
                  <c:v>69</c:v>
                </c:pt>
                <c:pt idx="27">
                  <c:v>81</c:v>
                </c:pt>
                <c:pt idx="28">
                  <c:v>33</c:v>
                </c:pt>
                <c:pt idx="29">
                  <c:v>56</c:v>
                </c:pt>
                <c:pt idx="30">
                  <c:v>23</c:v>
                </c:pt>
                <c:pt idx="31">
                  <c:v>13</c:v>
                </c:pt>
                <c:pt idx="32">
                  <c:v>17</c:v>
                </c:pt>
                <c:pt idx="33">
                  <c:v>18</c:v>
                </c:pt>
                <c:pt idx="34">
                  <c:v>20</c:v>
                </c:pt>
                <c:pt idx="35">
                  <c:v>10</c:v>
                </c:pt>
                <c:pt idx="37">
                  <c:v>8</c:v>
                </c:pt>
                <c:pt idx="38">
                  <c:v>10</c:v>
                </c:pt>
                <c:pt idx="39">
                  <c:v>8</c:v>
                </c:pt>
                <c:pt idx="40">
                  <c:v>1</c:v>
                </c:pt>
                <c:pt idx="41">
                  <c:v>7</c:v>
                </c:pt>
                <c:pt idx="42">
                  <c:v>2</c:v>
                </c:pt>
                <c:pt idx="43">
                  <c:v>1</c:v>
                </c:pt>
                <c:pt idx="44">
                  <c:v>2</c:v>
                </c:pt>
                <c:pt idx="45">
                  <c:v>5</c:v>
                </c:pt>
                <c:pt idx="48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4BA-4DAC-A39D-77254F1E5556}"/>
            </c:ext>
          </c:extLst>
        </c:ser>
        <c:ser>
          <c:idx val="3"/>
          <c:order val="3"/>
          <c:tx>
            <c:strRef>
              <c:f>'Rel-10_Rel-16 CRs'!$A$9</c:f>
              <c:strCache>
                <c:ptCount val="1"/>
                <c:pt idx="0">
                  <c:v>Rel-15 PCR/draftCR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142</c:v>
                </c:pt>
              </c:strCache>
            </c:strRef>
          </c:cat>
          <c:val>
            <c:numRef>
              <c:f>'Rel-10_Rel-16 CRs'!$AA$9:$CI$9</c:f>
              <c:numCache>
                <c:formatCode>General</c:formatCode>
                <c:ptCount val="61"/>
                <c:pt idx="30">
                  <c:v>63</c:v>
                </c:pt>
                <c:pt idx="31">
                  <c:v>126</c:v>
                </c:pt>
                <c:pt idx="32">
                  <c:v>117</c:v>
                </c:pt>
                <c:pt idx="33">
                  <c:v>121</c:v>
                </c:pt>
                <c:pt idx="34">
                  <c:v>171</c:v>
                </c:pt>
                <c:pt idx="35">
                  <c:v>214</c:v>
                </c:pt>
                <c:pt idx="36">
                  <c:v>62</c:v>
                </c:pt>
                <c:pt idx="37">
                  <c:v>287</c:v>
                </c:pt>
                <c:pt idx="38">
                  <c:v>328</c:v>
                </c:pt>
                <c:pt idx="39">
                  <c:v>182</c:v>
                </c:pt>
                <c:pt idx="40">
                  <c:v>4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4BA-4DAC-A39D-77254F1E5556}"/>
            </c:ext>
          </c:extLst>
        </c:ser>
        <c:ser>
          <c:idx val="4"/>
          <c:order val="4"/>
          <c:tx>
            <c:strRef>
              <c:f>'Rel-10_Rel-16 CRs'!$A$10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142</c:v>
                </c:pt>
              </c:strCache>
            </c:strRef>
          </c:cat>
          <c:val>
            <c:numRef>
              <c:f>'Rel-10_Rel-16 CRs'!$AA$10:$CI$10</c:f>
              <c:numCache>
                <c:formatCode>General</c:formatCode>
                <c:ptCount val="61"/>
                <c:pt idx="34">
                  <c:v>19</c:v>
                </c:pt>
                <c:pt idx="35">
                  <c:v>19</c:v>
                </c:pt>
                <c:pt idx="37">
                  <c:v>27</c:v>
                </c:pt>
                <c:pt idx="38">
                  <c:v>27</c:v>
                </c:pt>
                <c:pt idx="39">
                  <c:v>12</c:v>
                </c:pt>
                <c:pt idx="40">
                  <c:v>351</c:v>
                </c:pt>
                <c:pt idx="41">
                  <c:v>201</c:v>
                </c:pt>
                <c:pt idx="42">
                  <c:v>213</c:v>
                </c:pt>
                <c:pt idx="43">
                  <c:v>119</c:v>
                </c:pt>
                <c:pt idx="44">
                  <c:v>159</c:v>
                </c:pt>
                <c:pt idx="45">
                  <c:v>100</c:v>
                </c:pt>
                <c:pt idx="46">
                  <c:v>102</c:v>
                </c:pt>
                <c:pt idx="47">
                  <c:v>78</c:v>
                </c:pt>
                <c:pt idx="48">
                  <c:v>74</c:v>
                </c:pt>
                <c:pt idx="49">
                  <c:v>50</c:v>
                </c:pt>
                <c:pt idx="50">
                  <c:v>40</c:v>
                </c:pt>
                <c:pt idx="51">
                  <c:v>17</c:v>
                </c:pt>
                <c:pt idx="52">
                  <c:v>6</c:v>
                </c:pt>
                <c:pt idx="53">
                  <c:v>10</c:v>
                </c:pt>
                <c:pt idx="54">
                  <c:v>3</c:v>
                </c:pt>
                <c:pt idx="55">
                  <c:v>4</c:v>
                </c:pt>
                <c:pt idx="56">
                  <c:v>6</c:v>
                </c:pt>
                <c:pt idx="57">
                  <c:v>2</c:v>
                </c:pt>
                <c:pt idx="58">
                  <c:v>5</c:v>
                </c:pt>
                <c:pt idx="59">
                  <c:v>6</c:v>
                </c:pt>
                <c:pt idx="6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BA-4DAC-A39D-77254F1E5556}"/>
            </c:ext>
          </c:extLst>
        </c:ser>
        <c:ser>
          <c:idx val="5"/>
          <c:order val="5"/>
          <c:tx>
            <c:strRef>
              <c:f>'Rel-10_Rel-16 CRs'!$A$11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142</c:v>
                </c:pt>
              </c:strCache>
            </c:strRef>
          </c:cat>
          <c:val>
            <c:numRef>
              <c:f>'Rel-10_Rel-16 CRs'!$AA$11:$CI$11</c:f>
              <c:numCache>
                <c:formatCode>General</c:formatCode>
                <c:ptCount val="61"/>
                <c:pt idx="39">
                  <c:v>43</c:v>
                </c:pt>
                <c:pt idx="40">
                  <c:v>80</c:v>
                </c:pt>
                <c:pt idx="41">
                  <c:v>170</c:v>
                </c:pt>
                <c:pt idx="42">
                  <c:v>147</c:v>
                </c:pt>
                <c:pt idx="43">
                  <c:v>181</c:v>
                </c:pt>
                <c:pt idx="44">
                  <c:v>171</c:v>
                </c:pt>
                <c:pt idx="45">
                  <c:v>207</c:v>
                </c:pt>
                <c:pt idx="46">
                  <c:v>250</c:v>
                </c:pt>
                <c:pt idx="47">
                  <c:v>88</c:v>
                </c:pt>
                <c:pt idx="48">
                  <c:v>87</c:v>
                </c:pt>
                <c:pt idx="49">
                  <c:v>71</c:v>
                </c:pt>
                <c:pt idx="50">
                  <c:v>103</c:v>
                </c:pt>
                <c:pt idx="51">
                  <c:v>26</c:v>
                </c:pt>
                <c:pt idx="52">
                  <c:v>39</c:v>
                </c:pt>
                <c:pt idx="53">
                  <c:v>30</c:v>
                </c:pt>
                <c:pt idx="54">
                  <c:v>21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4BA-4DAC-A39D-77254F1E5556}"/>
            </c:ext>
          </c:extLst>
        </c:ser>
        <c:ser>
          <c:idx val="8"/>
          <c:order val="6"/>
          <c:tx>
            <c:strRef>
              <c:f>'Rel-10_Rel-16 CRs'!$A$12</c:f>
              <c:strCache>
                <c:ptCount val="1"/>
                <c:pt idx="0">
                  <c:v>Rel-16 CR</c:v>
                </c:pt>
              </c:strCache>
            </c:strRef>
          </c:tx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142</c:v>
                </c:pt>
              </c:strCache>
            </c:strRef>
          </c:cat>
          <c:val>
            <c:numRef>
              <c:f>'Rel-10_Rel-16 CRs'!$AA$12:$CI$12</c:f>
              <c:numCache>
                <c:formatCode>General</c:formatCode>
                <c:ptCount val="61"/>
                <c:pt idx="44">
                  <c:v>2</c:v>
                </c:pt>
                <c:pt idx="46">
                  <c:v>3</c:v>
                </c:pt>
                <c:pt idx="47">
                  <c:v>66</c:v>
                </c:pt>
                <c:pt idx="48">
                  <c:v>133</c:v>
                </c:pt>
                <c:pt idx="49">
                  <c:v>117</c:v>
                </c:pt>
                <c:pt idx="50">
                  <c:v>233</c:v>
                </c:pt>
                <c:pt idx="51">
                  <c:v>279</c:v>
                </c:pt>
                <c:pt idx="52">
                  <c:v>205</c:v>
                </c:pt>
                <c:pt idx="53">
                  <c:v>260</c:v>
                </c:pt>
                <c:pt idx="54">
                  <c:v>174</c:v>
                </c:pt>
                <c:pt idx="55">
                  <c:v>197</c:v>
                </c:pt>
                <c:pt idx="56">
                  <c:v>248</c:v>
                </c:pt>
                <c:pt idx="57">
                  <c:v>31</c:v>
                </c:pt>
                <c:pt idx="58">
                  <c:v>123</c:v>
                </c:pt>
                <c:pt idx="59">
                  <c:v>79</c:v>
                </c:pt>
                <c:pt idx="6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4BA-4DAC-A39D-77254F1E5556}"/>
            </c:ext>
          </c:extLst>
        </c:ser>
        <c:ser>
          <c:idx val="6"/>
          <c:order val="7"/>
          <c:tx>
            <c:strRef>
              <c:f>'Rel-10_Rel-16 CRs'!$A$13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142</c:v>
                </c:pt>
              </c:strCache>
            </c:strRef>
          </c:cat>
          <c:val>
            <c:numRef>
              <c:f>'Rel-10_Rel-16 CRs'!$AA$13:$CI$13</c:f>
              <c:numCache>
                <c:formatCode>General</c:formatCode>
                <c:ptCount val="61"/>
                <c:pt idx="52">
                  <c:v>48</c:v>
                </c:pt>
                <c:pt idx="53">
                  <c:v>55</c:v>
                </c:pt>
                <c:pt idx="54">
                  <c:v>91</c:v>
                </c:pt>
                <c:pt idx="55">
                  <c:v>0</c:v>
                </c:pt>
                <c:pt idx="56">
                  <c:v>0</c:v>
                </c:pt>
                <c:pt idx="57">
                  <c:v>348</c:v>
                </c:pt>
                <c:pt idx="58">
                  <c:v>407</c:v>
                </c:pt>
                <c:pt idx="59">
                  <c:v>356</c:v>
                </c:pt>
                <c:pt idx="60">
                  <c:v>276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4BA-4DAC-A39D-77254F1E55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6031092267312727E-2"/>
          <c:y val="0.10934083874997352"/>
          <c:w val="9.8071471835251361E-2"/>
          <c:h val="0.31690410878093384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12/2/2020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12/2/2020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9613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4125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680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0812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1807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7561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16340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6037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246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5230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6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5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78277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12205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9073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13019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1062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6264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3356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8416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5643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72713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33036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54593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24916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7717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5343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8962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6343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340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7256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721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#90-e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08 Dec – 14 Dec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SP-200944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SA#90-e, </a:t>
            </a:r>
            <a:r>
              <a:rPr lang="en-US" altLang="de-DE" sz="1200" dirty="0">
                <a:solidFill>
                  <a:schemeClr val="bg1"/>
                </a:solidFill>
              </a:rPr>
              <a:t>08 Dec – 14 Dec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69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Support, MCC</a:t>
            </a: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60727" y="1575654"/>
            <a:ext cx="6022546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SA#90-e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(7/7)</a:t>
            </a:r>
            <a:br>
              <a:rPr lang="de-DE" altLang="de-DE" b="1" dirty="0"/>
            </a:br>
            <a:r>
              <a:rPr lang="de-DE" altLang="de-DE" b="1" dirty="0"/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635658" y="5563967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7167792-B933-4FD9-B1DA-A4A5D376338B}"/>
              </a:ext>
            </a:extLst>
          </p:cNvPr>
          <p:cNvGraphicFramePr>
            <a:graphicFrameLocks/>
          </p:cNvGraphicFramePr>
          <p:nvPr/>
        </p:nvGraphicFramePr>
        <p:xfrm>
          <a:off x="0" y="1845428"/>
          <a:ext cx="9255809" cy="3903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SA#89-e,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R12:           none</a:t>
            </a:r>
          </a:p>
          <a:p>
            <a:pPr lvl="1" eaLnBrk="1" hangingPunct="1"/>
            <a:r>
              <a:rPr lang="en-GB" altLang="de-DE" sz="2000" dirty="0"/>
              <a:t>R13: 	none</a:t>
            </a:r>
          </a:p>
          <a:p>
            <a:pPr lvl="1" eaLnBrk="1" hangingPunct="1"/>
            <a:r>
              <a:rPr lang="de-DE" altLang="de-DE" sz="2000" dirty="0"/>
              <a:t>R14:  	</a:t>
            </a:r>
            <a:r>
              <a:rPr lang="en-US" altLang="de-DE" sz="2000" dirty="0"/>
              <a:t>none</a:t>
            </a:r>
            <a:endParaRPr lang="en-GB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SA#89-e, statistics, next meetings)</a:t>
            </a:r>
          </a:p>
          <a:p>
            <a:pPr eaLnBrk="1" hangingPunct="1">
              <a:defRPr/>
            </a:pPr>
            <a:r>
              <a:rPr lang="en-GB" sz="2400" b="1" i="1" dirty="0"/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b="1" i="1" dirty="0"/>
              <a:t>2.2  Rel-15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 dirty="0"/>
              <a:t>2.2) Rel-15 Work and Maintenance (1/2)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R15:           </a:t>
            </a:r>
            <a:r>
              <a:rPr lang="en-US" altLang="de-DE" sz="2000" dirty="0"/>
              <a:t>None</a:t>
            </a:r>
            <a:r>
              <a:rPr lang="en-US" altLang="zh-CN" sz="2000" dirty="0"/>
              <a:t>.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>
          <a:xfrm>
            <a:off x="105497" y="156875"/>
            <a:ext cx="6827838" cy="925512"/>
          </a:xfrm>
        </p:spPr>
        <p:txBody>
          <a:bodyPr/>
          <a:lstStyle/>
          <a:p>
            <a:r>
              <a:rPr lang="en-US" altLang="de-DE" sz="2800" b="1" dirty="0"/>
              <a:t>2.2) Rel-15 Work and Maintenance (2/2)</a:t>
            </a:r>
            <a:endParaRPr lang="de-DE" altLang="de-DE" sz="2800" b="1" dirty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1" y="2829610"/>
            <a:ext cx="8288020" cy="360928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 15: 5 CRs (to TS 23.501, TS 23.502 and TS 23.503)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Rel-16: 19 CRs (to TS 23.501, TS 23.502 and TS 23.503) agreed.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Rel-16: 3 CRs on general clean-up for TS 23.501, TS 23.502 and TS 23.503 agreed. </a:t>
            </a:r>
          </a:p>
          <a:p>
            <a:pPr lvl="0"/>
            <a:endParaRPr lang="de-DE" sz="2000" dirty="0"/>
          </a:p>
          <a:p>
            <a:pPr lvl="0"/>
            <a:r>
              <a:rPr lang="de-DE" sz="2000" dirty="0"/>
              <a:t>Next steps: </a:t>
            </a:r>
          </a:p>
          <a:p>
            <a:pPr lvl="1"/>
            <a:r>
              <a:rPr lang="en-US" sz="1600" dirty="0"/>
              <a:t>FASMO corrections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31EE5F7-1C8A-4E00-AA0B-81807A082A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04808"/>
              </p:ext>
            </p:extLst>
          </p:nvPr>
        </p:nvGraphicFramePr>
        <p:xfrm>
          <a:off x="191572" y="15056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SP-160958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SA#89-e,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Work and Maintenance</a:t>
            </a:r>
          </a:p>
          <a:p>
            <a:pPr lvl="1" eaLnBrk="1" hangingPunct="1">
              <a:defRPr/>
            </a:pPr>
            <a:r>
              <a:rPr lang="en-GB" sz="2000" b="1" i="1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30662682"/>
              </p:ext>
            </p:extLst>
          </p:nvPr>
        </p:nvGraphicFramePr>
        <p:xfrm>
          <a:off x="169449" y="1303706"/>
          <a:ext cx="8937859" cy="19756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10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47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47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0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fr-F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PARLOS_SA2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enhancements for Provision of Access to Restricted Local Operator Services by Unauthenticated UEs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fr-F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SP-180738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5035" y="3578641"/>
            <a:ext cx="8554480" cy="24941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change.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</a:t>
            </a:r>
            <a:r>
              <a:rPr lang="en-US" altLang="zh-CN" sz="1400" dirty="0"/>
              <a:t>None </a:t>
            </a:r>
            <a:r>
              <a:rPr lang="en-US" sz="1400" dirty="0"/>
              <a:t>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  Maintenance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(2/17)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5147513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SP-170380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Wireless and Wireline Convergence for the 5G system architecture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8 CRs (5 CRs to TS 23.316, 1 CR to TS 23.501, 1 CR1 to TS 23.502, 1 CR1 to TS 23.503)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(3/17)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57860762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SP-181124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465835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on going - 1 CRs to TS 23.503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 </a:t>
            </a:r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508500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/>
              <a:t> 1) General aspects (events since SA#89-e, statistics, next meetings)</a:t>
            </a:r>
          </a:p>
          <a:p>
            <a:pPr eaLnBrk="1" hangingPunct="1">
              <a:defRPr/>
            </a:pPr>
            <a:r>
              <a:rPr lang="en-GB" sz="2400" dirty="0"/>
              <a:t> 2) SA Work Report</a:t>
            </a:r>
          </a:p>
          <a:p>
            <a:pPr lvl="1" eaLnBrk="1" hangingPunct="1">
              <a:defRPr/>
            </a:pPr>
            <a:r>
              <a:rPr lang="en-GB" sz="2000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/>
              <a:t>2.2) Rel-15 Work and Maintenance </a:t>
            </a:r>
          </a:p>
          <a:p>
            <a:pPr lvl="1" eaLnBrk="1" hangingPunct="1">
              <a:defRPr/>
            </a:pPr>
            <a:r>
              <a:rPr lang="en-GB" sz="2000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2000" dirty="0"/>
              <a:t>2.4) Rel-17 Study/Work</a:t>
            </a:r>
          </a:p>
          <a:p>
            <a:pPr lvl="1" eaLnBrk="1" hangingPunct="1">
              <a:defRPr/>
            </a:pPr>
            <a:r>
              <a:rPr lang="en-GB" sz="2000" dirty="0"/>
              <a:t>2.5) IETF Dependency Update</a:t>
            </a:r>
          </a:p>
          <a:p>
            <a:pPr eaLnBrk="1" hangingPunct="1">
              <a:defRPr/>
            </a:pPr>
            <a:r>
              <a:rPr lang="en-GB" sz="2400" dirty="0"/>
              <a:t> 3) SA2 Work Planning</a:t>
            </a:r>
          </a:p>
          <a:p>
            <a:pPr eaLnBrk="1" hangingPunct="1">
              <a:defRPr/>
            </a:pPr>
            <a:r>
              <a:rPr lang="en-GB" sz="24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sz="2800" b="1" dirty="0"/>
              <a:t>2.3) Rel-16 Work and Maintenance (4/17)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468313" y="3112851"/>
            <a:ext cx="8404754" cy="334509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4 CRs (2 CRs to TS 23.287, 1 CR to TS 23.501, 1 CR to TS 23.503) were agreed.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/>
              <a:t>Nothing new identified.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400" dirty="0"/>
              <a:t>Maintenance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1975297"/>
              </p:ext>
            </p:extLst>
          </p:nvPr>
        </p:nvGraphicFramePr>
        <p:xfrm>
          <a:off x="271598" y="1376362"/>
          <a:ext cx="8634196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(eV2XARC)</a:t>
                      </a:r>
                      <a:endParaRPr lang="de-DE" altLang="ko-KR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SP-181121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5"/>
          <p:cNvSpPr>
            <a:spLocks noGrp="1"/>
          </p:cNvSpPr>
          <p:nvPr>
            <p:ph type="title"/>
          </p:nvPr>
        </p:nvSpPr>
        <p:spPr>
          <a:xfrm>
            <a:off x="96260" y="103011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(5/17)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91679"/>
            <a:ext cx="8099425" cy="331115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Maintenance work ongoing, 2 CRs (1 CR to 23.288,  1 CR to TS 23.502) were agreed.</a:t>
            </a:r>
          </a:p>
          <a:p>
            <a:pPr>
              <a:defRPr/>
            </a:pPr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RAN impacts or dependences:</a:t>
            </a:r>
          </a:p>
          <a:p>
            <a:pPr lvl="1">
              <a:defRPr/>
            </a:pPr>
            <a:r>
              <a:rPr lang="en-US" altLang="de-DE" sz="1400" dirty="0"/>
              <a:t>None identified</a:t>
            </a:r>
          </a:p>
          <a:p>
            <a:pPr lvl="1">
              <a:defRPr/>
            </a:pPr>
            <a:endParaRPr lang="en-US" altLang="de-DE" sz="14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AA7420C-8E9F-4B98-92CA-01B050A58D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5847650"/>
              </p:ext>
            </p:extLst>
          </p:nvPr>
        </p:nvGraphicFramePr>
        <p:xfrm>
          <a:off x="271598" y="1356484"/>
          <a:ext cx="8634196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altLang="zh-CN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Enablers for Network Automation for 5G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SP-181123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08986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(6/17)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24864463"/>
              </p:ext>
            </p:extLst>
          </p:nvPr>
        </p:nvGraphicFramePr>
        <p:xfrm>
          <a:off x="179388" y="1376363"/>
          <a:ext cx="8810067" cy="154885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Cellular IoT support and evolution for the 5G System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SP-180614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92595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5G_CIoT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Cellular IoT support and evolution for the 5G System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066397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7 CRs (3 CRs to TS 23.501, 4 CRs to TS 23.502)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</a:t>
            </a:r>
            <a:r>
              <a:rPr lang="en-US" altLang="zh-CN" sz="2000" dirty="0"/>
              <a:t>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(7/17)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51298690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SP-181116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210128"/>
            <a:ext cx="8554480" cy="301795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change.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20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 </a:t>
            </a:r>
            <a:r>
              <a:rPr lang="en-US" sz="140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  <a:p>
            <a:pPr lvl="1"/>
            <a:endParaRPr lang="en-US" altLang="zh-CN" sz="1200" dirty="0"/>
          </a:p>
          <a:p>
            <a:pPr lvl="1"/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759461308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57175" y="13238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(8/17)</a:t>
            </a:r>
            <a:endParaRPr lang="de-DE" altLang="de-DE" sz="2800" b="1" dirty="0"/>
          </a:p>
        </p:txBody>
      </p:sp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157175" y="3127248"/>
            <a:ext cx="8593286" cy="3215678"/>
          </a:xfrm>
        </p:spPr>
        <p:txBody>
          <a:bodyPr>
            <a:normAutofit/>
          </a:bodyPr>
          <a:lstStyle/>
          <a:p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2 CRs (2 CRs to 23.273) were agreed.</a:t>
            </a:r>
          </a:p>
          <a:p>
            <a:r>
              <a:rPr lang="de-DE" altLang="de-DE" sz="2000" dirty="0"/>
              <a:t>RAN impacts or dependencies:</a:t>
            </a:r>
          </a:p>
          <a:p>
            <a:pPr lvl="1"/>
            <a:r>
              <a:rPr lang="en-GB" altLang="zh-CN" sz="1400" dirty="0"/>
              <a:t>None identified.</a:t>
            </a:r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GB" altLang="zh-CN" sz="1400" dirty="0"/>
              <a:t>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C16BA97-982A-4B9C-9EB0-49AB0F10EF3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16559928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SP-180734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SP-181119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62505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0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(9/17)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361507" y="2991677"/>
            <a:ext cx="8387206" cy="3339549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No change. </a:t>
            </a:r>
          </a:p>
          <a:p>
            <a:pPr lvl="1">
              <a:spcBef>
                <a:spcPts val="0"/>
              </a:spcBef>
              <a:defRPr/>
            </a:pPr>
            <a:endParaRPr lang="en-US" altLang="zh-CN" sz="1400" dirty="0"/>
          </a:p>
          <a:p>
            <a:pPr>
              <a:defRPr/>
            </a:pPr>
            <a:r>
              <a:rPr lang="de-DE" altLang="de-DE" sz="2000" dirty="0"/>
              <a:t>RAN impacts or dependencies:</a:t>
            </a:r>
          </a:p>
          <a:p>
            <a:pPr lvl="1">
              <a:defRPr/>
            </a:pPr>
            <a:r>
              <a:rPr lang="en-US" altLang="zh-CN" sz="1400" dirty="0"/>
              <a:t>None Identified. </a:t>
            </a:r>
          </a:p>
          <a:p>
            <a:pPr lvl="1">
              <a:defRPr/>
            </a:pPr>
            <a:endParaRPr lang="en-US" altLang="zh-CN" sz="14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sz="1400" dirty="0"/>
              <a:t>Maintenance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202A0C0D-09DA-4A68-87B9-097651F1E2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0600073"/>
              </p:ext>
            </p:extLst>
          </p:nvPr>
        </p:nvGraphicFramePr>
        <p:xfrm>
          <a:off x="179388" y="1376363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optimisations on UE radio capability signalling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SP-180599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Optimisations on UE radio capability signalling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SP-190180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485989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01376" y="74509"/>
            <a:ext cx="7112000" cy="857748"/>
          </a:xfrm>
        </p:spPr>
        <p:txBody>
          <a:bodyPr/>
          <a:lstStyle/>
          <a:p>
            <a:r>
              <a:rPr lang="en-US" altLang="de-DE" sz="2800" b="1" dirty="0"/>
              <a:t>2.3) Rel-16 Work and Maintenance (10/17)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203994" y="3052658"/>
            <a:ext cx="8736011" cy="330195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8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Maintenance work ongoing, 16 CRs (12 CRs to TS 23.501, 3 CRs to TS 23.502, 1 CR to TS 23.503) were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dirty="0"/>
              <a:t>RAN impacts or dependencies: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D57DA89-397D-4956-9E61-8069651CED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4787174"/>
              </p:ext>
            </p:extLst>
          </p:nvPr>
        </p:nvGraphicFramePr>
        <p:xfrm>
          <a:off x="101376" y="1238733"/>
          <a:ext cx="894124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11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7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2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5GS Enhanced support of Vertical and LAN Services</a:t>
                      </a:r>
                      <a:endParaRPr lang="de-DE" sz="1400" b="1" i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Enhanced support of Vertical and LAN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623312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(11/17)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13693513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URLLC supporting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SP-180118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5G_URLLC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URLLC supporting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SP-181122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Aft>
                <a:spcPts val="600"/>
              </a:spcAft>
            </a:pPr>
            <a:r>
              <a:rPr lang="en-US" altLang="zh-CN" sz="1400" dirty="0"/>
              <a:t>Maintenance work ongoing, 5 CR (2 CRs to TS 23.501, 2 CRs to TS 23.502, 1 CR to TS 23.503) were  agreed.</a:t>
            </a:r>
          </a:p>
          <a:p>
            <a:pPr lvl="1">
              <a:spcAft>
                <a:spcPts val="6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Aft>
                <a:spcPts val="600"/>
              </a:spcAft>
            </a:pPr>
            <a:r>
              <a:rPr lang="en-US" sz="1400" dirty="0"/>
              <a:t>None Identified. </a:t>
            </a:r>
          </a:p>
          <a:p>
            <a:pPr lvl="1"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95812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(12/17)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305767" y="3200399"/>
            <a:ext cx="8280400" cy="2912165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SA#89-e:</a:t>
            </a:r>
          </a:p>
          <a:p>
            <a:pPr lvl="1">
              <a:spcAft>
                <a:spcPts val="600"/>
              </a:spcAft>
            </a:pPr>
            <a:r>
              <a:rPr lang="en-US" altLang="zh-CN" sz="1600" dirty="0"/>
              <a:t>Maintenance work ongoing, 2 CRs (2 CRs to TS 23.501) were agreed.</a:t>
            </a:r>
          </a:p>
          <a:p>
            <a:r>
              <a:rPr lang="de-DE" altLang="zh-CN" sz="2000" dirty="0"/>
              <a:t>RAN impacts or dependencies:</a:t>
            </a:r>
          </a:p>
          <a:p>
            <a:pPr lvl="1">
              <a:spcAft>
                <a:spcPts val="600"/>
              </a:spcAft>
            </a:pPr>
            <a:r>
              <a:rPr lang="de-DE" altLang="de-DE" sz="1600" dirty="0"/>
              <a:t>None identified</a:t>
            </a:r>
            <a:endParaRPr lang="en-GB" altLang="zh-CN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6D74868-4AA4-4819-9635-D4C02C26F3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5839358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FS_eSBA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to the Service-Based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SP-180231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5G_eSBA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the Service-Based 5G System Architecture 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SP-181125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84884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(13/17)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78619822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Network Slicing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Network Slicing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81232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3 CRs (1 CR to TS 23.501, 2 CRs to TS 23.502)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  <a:p>
            <a:pPr marL="457200" lvl="1" indent="0">
              <a:buNone/>
            </a:pPr>
            <a:endParaRPr lang="en-US" altLang="zh-CN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/>
              <a:t> 1) General aspects (events since SA#89-e,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05064"/>
            <a:ext cx="7112000" cy="788849"/>
          </a:xfrm>
        </p:spPr>
        <p:txBody>
          <a:bodyPr/>
          <a:lstStyle/>
          <a:p>
            <a:r>
              <a:rPr lang="en-US" altLang="de-DE" sz="2800" b="1" dirty="0"/>
              <a:t>2.3) Rel-16 Work and Maintenance (14/17)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56021"/>
            <a:ext cx="8280400" cy="3401930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 Change.</a:t>
            </a:r>
          </a:p>
          <a:p>
            <a:pPr marL="457200" lvl="1" indent="0">
              <a:buNone/>
            </a:pPr>
            <a:endParaRPr lang="zh-CN" altLang="zh-CN" sz="1600" dirty="0"/>
          </a:p>
          <a:p>
            <a:r>
              <a:rPr lang="de-DE" sz="2000" dirty="0"/>
              <a:t>RAN impacts or dependencies:</a:t>
            </a:r>
          </a:p>
          <a:p>
            <a:pPr lvl="1"/>
            <a:r>
              <a:rPr lang="de-DE" altLang="de-DE" sz="1600" dirty="0"/>
              <a:t>None identified</a:t>
            </a:r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altLang="de-DE" sz="1600" dirty="0"/>
              <a:t>Maintenance</a:t>
            </a:r>
          </a:p>
          <a:p>
            <a:pPr marL="457200" lvl="1" indent="0">
              <a:buNone/>
            </a:pPr>
            <a:endParaRPr lang="de-DE" sz="1600" dirty="0"/>
          </a:p>
          <a:p>
            <a:pPr lvl="1">
              <a:defRPr/>
            </a:pP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68CCDF6-E1F0-4085-9FC9-5DCB107468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5470767"/>
              </p:ext>
            </p:extLst>
          </p:nvPr>
        </p:nvGraphicFramePr>
        <p:xfrm>
          <a:off x="179388" y="1417638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Study on User data interworking, Coexistence and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User data interworking, Coexistence and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90182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616590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0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(15/17)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87749"/>
            <a:ext cx="8280400" cy="3470201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 Change.</a:t>
            </a:r>
          </a:p>
          <a:p>
            <a:pPr lvl="1"/>
            <a:endParaRPr lang="en-US" altLang="zh-CN" sz="1600" dirty="0"/>
          </a:p>
          <a:p>
            <a:r>
              <a:rPr lang="de-DE" altLang="zh-CN" sz="2000" dirty="0"/>
              <a:t>RAN impacts or dependencies:</a:t>
            </a:r>
          </a:p>
          <a:p>
            <a:pPr lvl="1"/>
            <a:r>
              <a:rPr lang="de-DE" altLang="de-DE" sz="1600" dirty="0"/>
              <a:t>None identified</a:t>
            </a:r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Maintenance</a:t>
            </a:r>
          </a:p>
          <a:p>
            <a:pPr lvl="1">
              <a:defRPr/>
            </a:pP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20402C9-AE8F-4D7D-BB2D-185E2B98B3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6590013"/>
              </p:ext>
            </p:extLst>
          </p:nvPr>
        </p:nvGraphicFramePr>
        <p:xfrm>
          <a:off x="179388" y="1535387"/>
          <a:ext cx="8810067" cy="94207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xBDT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</a:t>
                      </a:r>
                      <a:r>
                        <a:rPr lang="en-GB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Transfer of Policies for Background Data Transfer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143365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(16/17)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62779007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FS_eIMS5G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IMS to 5GC Integration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eIMS5G_SBA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SBA aspects of enhanced IMS to 5GC integration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Maintenance work ongoing, 1 CR1 (1 CR to TS 23.228) was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(17/17)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575323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IABARC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the support of Integrated access and backhaul (IAB)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616139"/>
            <a:ext cx="8554480" cy="355903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/>
            <a:r>
              <a:rPr lang="en-US" altLang="zh-CN" sz="1600" dirty="0"/>
              <a:t>No Change.</a:t>
            </a:r>
          </a:p>
          <a:p>
            <a:pPr marL="457200" lvl="1" indent="0"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None 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SA#89-e,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GB" sz="2000" b="1" i="1" dirty="0"/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/>
              <a:t>Progress since SA#89-e:</a:t>
            </a:r>
          </a:p>
          <a:p>
            <a:pPr lvl="1"/>
            <a:r>
              <a:rPr lang="en-US" sz="1400" dirty="0"/>
              <a:t>SA2#141-e: 5 draft CRs approved, 2 LS out to RAN.</a:t>
            </a:r>
          </a:p>
          <a:p>
            <a:pPr lvl="1"/>
            <a:r>
              <a:rPr lang="en-US" sz="1400" dirty="0"/>
              <a:t>SA2#142-e: 3 draft CRs approved, 2 LS  response from RAN, 1 LS out to RAN, 1 LS out to CT1. 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Implementation of Sol#1 and Sol#13 almost completed (need CT1 LS response to be able to close).</a:t>
            </a:r>
          </a:p>
          <a:p>
            <a:pPr lvl="1"/>
            <a:r>
              <a:rPr lang="en-US" sz="1400" dirty="0"/>
              <a:t>No more work on RAN regarding SAT backhauling: need SA2 status and decision for Rel-17.</a:t>
            </a:r>
          </a:p>
          <a:p>
            <a:pPr lvl="1"/>
            <a:r>
              <a:rPr lang="en-US" sz="1400" dirty="0"/>
              <a:t>5G QoS: 1 LS out to RAN1, RAN2, RAN3. </a:t>
            </a:r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</a:p>
          <a:p>
            <a:pPr lvl="1"/>
            <a:r>
              <a:rPr lang="en-US" sz="1400" dirty="0"/>
              <a:t>Complete functional descriptions, procedures, policy frameworks of solutions selected in study TR in specifications TS23.501, TS 23.502, TS 23.503. </a:t>
            </a:r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(1/15)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064428"/>
              </p:ext>
            </p:extLst>
          </p:nvPr>
        </p:nvGraphicFramePr>
        <p:xfrm>
          <a:off x="179388" y="1376363"/>
          <a:ext cx="881006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34285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9876544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40 approved P-CRs on solution update, evaluation/conclusion of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All Key issues prioritized in Rel-17 have been concluded,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Key Issue #1: Discovery of Edge Application Server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Key Issue #2: Edge relocation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Key Issue #3: Network Information Provisioning to Local Applications with low latency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Key Issue #5: Activating the traffic routing towards Local Data Network per AF request</a:t>
            </a:r>
          </a:p>
          <a:p>
            <a:pPr lvl="1">
              <a:defRPr/>
            </a:pPr>
            <a:r>
              <a:rPr lang="en-US" altLang="zh-CN" sz="1400" dirty="0"/>
              <a:t>2 LS replies from SA3 and SA6 were handled.</a:t>
            </a:r>
          </a:p>
          <a:p>
            <a:pPr lvl="1">
              <a:defRPr/>
            </a:pPr>
            <a:r>
              <a:rPr lang="en-US" altLang="zh-CN" sz="1400" dirty="0"/>
              <a:t>Submitted TR 23.748 for approval to SA#90-e.</a:t>
            </a:r>
          </a:p>
          <a:p>
            <a:pPr lvl="1">
              <a:defRPr/>
            </a:pPr>
            <a:r>
              <a:rPr lang="en-US" altLang="zh-CN" sz="1400" dirty="0"/>
              <a:t>Normative WID agreed at SA2#142E. Whether a separate TS is needed for the normative work is TBD.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Start normative work as per agreed WID.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(2/15)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751961909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92043"/>
            <a:ext cx="8554480" cy="3690004"/>
          </a:xfrm>
        </p:spPr>
        <p:txBody>
          <a:bodyPr/>
          <a:lstStyle/>
          <a:p>
            <a:r>
              <a:rPr lang="en-US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24 approved P-CRs.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Updated solutions, resolved open items related to conclusion and stabilized conclusions for KI#1, KI#2, KI#3A, KI#3B,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Editor Notes requiring resolution remain. Two are expected to be resolved as part of normative phase, one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Submitted TR 23.700-20 for information to SA#90-e.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Normative WID agreed at SA2#142E.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Whether signalling Survival Time to NG-RAN is sufficient to address the Communication service availability targets defined by SA1 in TS 22.104 [4] Table 5.2-1 depends on the feedback from RAN WG</a:t>
            </a:r>
            <a:endParaRPr lang="en-US" sz="1200" dirty="0"/>
          </a:p>
          <a:p>
            <a:r>
              <a:rPr lang="en-US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Start normative work as per agreed WID.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Conclude the remaining items that have RAN2/SA1 dependencies.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(3/15)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681650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IoT - TSC/URLLC enhancements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76675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(4/15)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Conclusions are made/updated for </a:t>
            </a:r>
            <a:r>
              <a:rPr lang="en-US" altLang="zh-CN" sz="1200" dirty="0"/>
              <a:t>KI#1 (Direct Discovery), #2 (Direct Communication), #5 (Path Selection), #7 (PC5 Charging) and #8 (Service Authorization).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Interim conclusions are made for KI#3 (UE-to-Network Relay) and #4 (UE-to-UE Relay)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RAN WGs and SA5 to request feedback and inform on SA2 progress.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TR 23.752 sent for Information to SA#90-e.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Normative WID agreed </a:t>
            </a:r>
            <a:r>
              <a:rPr lang="fr-FR" altLang="zh-CN" sz="1200" dirty="0"/>
              <a:t>at SA2#142e.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Conclusions for KI#3 (UE-to-Network Relay) and #4 (UE-to-UE Relay) have dependencies on RAN2 and SA3. Feedback from RAN2 and SA3 will be taken into account.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200" dirty="0"/>
              <a:t>Conclusion for KI#7 UE usage reporting aspect has dependency on SA5.</a:t>
            </a:r>
            <a:r>
              <a:rPr lang="en-US" altLang="zh-CN" sz="1200" dirty="0"/>
              <a:t> Feedback from SA5 will be taken into account.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Start normative work as per agreed WID.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Conclude the key issues that have other WGs dependencies, based on feedback from other WGs feedback.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Target Completion</a:t>
            </a:r>
            <a:r>
              <a:rPr lang="de-DE" sz="1200" dirty="0"/>
              <a:t>: KI#3 and KI#4 are not concluded by Dec, 20 due to RAN2/SA3 dependency, KI#7 on </a:t>
            </a:r>
            <a:r>
              <a:rPr lang="de-DE" altLang="zh-CN" sz="1200" dirty="0"/>
              <a:t>UE usage reporting aspect is not concluded by Dec, 20 due to SA5 dependency.</a:t>
            </a:r>
            <a:endParaRPr lang="de-DE" sz="12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6549750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(5/15)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8787755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15278"/>
            <a:ext cx="8554480" cy="37866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 - Paging Cause with the meaning of “voice” for both 5GS and EPS; </a:t>
            </a:r>
            <a:r>
              <a:rPr lang="en-GB" sz="1400" dirty="0"/>
              <a:t>NAS Busy Indication for both EPS and 5GS; Enabling paging reception for EPS; </a:t>
            </a:r>
            <a:r>
              <a:rPr lang="en-US" altLang="de-DE" sz="1400" dirty="0"/>
              <a:t>NAS-level leaving procedure for EPS.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information to SA#90-e.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 at SA2#142E.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 </a:t>
            </a:r>
            <a:r>
              <a:rPr lang="en-GB" sz="1400" dirty="0"/>
              <a:t>RRC-based Busy Indication, enabling paging reception for 5GS, leaving procedure for 5GS</a:t>
            </a: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Start normative work as per agreed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Coordinate with RAN WGs on items with RAN dependencies.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Alignment with SA3 based on their feedback.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4B14C2-7C09-4F58-B368-C37D18453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112" tIns="914112" rIns="914112" bIns="91411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Finalize the conclusions for the KIs with open issues.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64152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/>
              <a:t> </a:t>
            </a:r>
            <a:r>
              <a:rPr lang="de-DE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SA2 meetings held since SA#89-e</a:t>
            </a: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SA2#141E: 12 Oct – 23 Oct 2020</a:t>
            </a:r>
          </a:p>
          <a:p>
            <a:pPr lvl="2" eaLnBrk="1" hangingPunct="1">
              <a:defRPr/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 in place of SA2#141 with full agenda. 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SA2#142E: 16 Nov – 20 Nov 2020</a:t>
            </a:r>
          </a:p>
          <a:p>
            <a:pPr lvl="2" eaLnBrk="1" hangingPunct="1">
              <a:defRPr/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 in place of SA2#142 focusing on Rel-17 study/work items and essential LS/CRs. No Rel-15/Rel-16 5GS_Ph1 maintenance. </a:t>
            </a:r>
          </a:p>
          <a:p>
            <a:pPr lvl="1" eaLnBrk="1" hangingPunct="1">
              <a:defRPr/>
            </a:pPr>
            <a:endParaRPr lang="en-GB" altLang="ko-KR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SA2#143E: 24 Feb – 09 Mar 2021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SA2#144E: 12 April – 16 April 2021</a:t>
            </a:r>
          </a:p>
          <a:p>
            <a:pPr lvl="1" eaLnBrk="1" hangingPunct="1">
              <a:defRPr/>
            </a:pPr>
            <a:endParaRPr lang="en-GB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(6/15)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103062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601611"/>
            <a:ext cx="8554480" cy="374486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TR includes 46 candidate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Conclusions agreed for KI#2, #3 and #6, and interim conclusion agreed for KI#1, #4, #7 and #9.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SMF/MB-SMF centric solutions are agreed as the baseline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LS exchanges with RAN2, RAN3 and SA4.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TR 23.757 sent for information to SA#90-e.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Normative WID agreed at SA2#142E with completion date TBD.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impacts are NG-RAN node notify session activation, UE silent leave, and security for MBS traffic related to KI#1, enabling shared MBS delivery, lossless handover with data forwarding and assistance information related to KI#7. 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Start normative work as per agreed WID.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400" dirty="0"/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(7/15)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55371763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20 -&gt;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200" dirty="0"/>
              <a:t>8 KIs are in total. Total 46 solutions in TR to address various KIs. 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200" dirty="0"/>
              <a:t>Evaluation and interim conclusions are agreed for each key issue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200" dirty="0"/>
              <a:t>LS out was sent to SA5 to request further coordination on KI#1 and KI#2.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TR 23.700-40 sent for information to SA#90-e.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Normative WID agreed at SA2#142E.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Further </a:t>
            </a:r>
            <a:r>
              <a:rPr lang="en-US" altLang="zh-CN" sz="1200" dirty="0"/>
              <a:t>RAN2 </a:t>
            </a:r>
            <a:r>
              <a:rPr lang="en-US" sz="1200" dirty="0"/>
              <a:t>feedback on solution</a:t>
            </a:r>
            <a:r>
              <a:rPr lang="en-US" altLang="zh-CN" sz="1200" dirty="0"/>
              <a:t>#22</a:t>
            </a:r>
            <a:r>
              <a:rPr lang="en-US" sz="1200" dirty="0"/>
              <a:t> for KI#3 and feedback on</a:t>
            </a:r>
            <a:r>
              <a:rPr lang="en-US" altLang="de-DE" sz="1200" dirty="0"/>
              <a:t> homogeneous support for slice within the Registration area</a:t>
            </a:r>
            <a:r>
              <a:rPr lang="en-US" sz="1200" dirty="0"/>
              <a:t> for KI#7 are expected.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SA2 is asked to </a:t>
            </a:r>
            <a:r>
              <a:rPr lang="en-GB" altLang="zh-CN" sz="1200" dirty="0"/>
              <a:t>examine the candidate solutions on RAN3 study </a:t>
            </a:r>
            <a:r>
              <a:rPr lang="en-GB" altLang="zh-CN" sz="1200" dirty="0" err="1"/>
              <a:t>FS_NR_Slice</a:t>
            </a:r>
            <a:r>
              <a:rPr lang="en-GB" altLang="zh-CN" sz="1200" dirty="0"/>
              <a:t> and provide the assessment on CN impact/System level impact, if any is foreseen</a:t>
            </a:r>
            <a:r>
              <a:rPr lang="en-US" altLang="zh-CN" sz="1200" dirty="0"/>
              <a:t>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Start normative work as per agreed WID.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14103775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67971"/>
            <a:ext cx="8554480" cy="3734719"/>
          </a:xfrm>
        </p:spPr>
        <p:txBody>
          <a:bodyPr/>
          <a:lstStyle/>
          <a:p>
            <a:r>
              <a:rPr lang="en-US" altLang="de-DE" sz="2000" dirty="0"/>
              <a:t>Progress since SA#89-e:</a:t>
            </a:r>
          </a:p>
          <a:p>
            <a:pPr lvl="1">
              <a:spcBef>
                <a:spcPts val="300"/>
              </a:spcBef>
              <a:defRPr/>
            </a:pPr>
            <a:r>
              <a:rPr lang="de-DE" altLang="zh-CN" sz="1400" dirty="0"/>
              <a:t>18 KIs in total (21 KIs in total captured in TR with 3 K</a:t>
            </a:r>
            <a:r>
              <a:rPr lang="en-US" altLang="zh-CN" sz="1400" dirty="0"/>
              <a:t>Is not to be progressed in R17). </a:t>
            </a:r>
            <a:r>
              <a:rPr lang="de-DE" altLang="zh-CN" sz="1400" dirty="0"/>
              <a:t>Evaluation agreed for 18 K</a:t>
            </a:r>
            <a:r>
              <a:rPr lang="en-US" altLang="zh-CN" sz="1400" dirty="0"/>
              <a:t>I</a:t>
            </a:r>
            <a:r>
              <a:rPr lang="de-DE" altLang="zh-CN" sz="1400" dirty="0"/>
              <a:t>s. Conclusion agreed for 17 KIs</a:t>
            </a:r>
            <a:r>
              <a:rPr lang="en-US" altLang="zh-CN" sz="1400" dirty="0"/>
              <a:t>. It was agreed that KI#14 will not be progressed further in Rel-17. 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400" dirty="0"/>
              <a:t>TR 23.700-91 submitted for approval to SA#90-e. Study is 97% complete and the remaining 3% are to take into account feedback from the other WGs.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400" dirty="0"/>
              <a:t>Normative WID agreed at SA2#142E with completion date as TBD. 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None</a:t>
            </a:r>
            <a:endParaRPr lang="en-US" altLang="de-DE" sz="20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Start normative work as per agreed WID.</a:t>
            </a:r>
            <a:endParaRPr lang="en-US" altLang="zh-CN" sz="1400" dirty="0"/>
          </a:p>
          <a:p>
            <a:pPr lvl="1"/>
            <a:endParaRPr lang="en-GB" altLang="zh-CN" sz="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(8/15)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384846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97%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008254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(9/15)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88043081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74379"/>
            <a:ext cx="8554480" cy="360079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Evaluations and conclusions agreed for KI#1, KI#2, KI#3 and KI#4. LS exchanged with SA1, SA3 and RAN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Principles for how/whether to support NPN for new features (e.g. 5MBS) could not be agreed, but assumed not to be part of </a:t>
            </a:r>
            <a:r>
              <a:rPr lang="en-US" sz="1200" dirty="0" err="1"/>
              <a:t>eNPN</a:t>
            </a:r>
            <a:r>
              <a:rPr lang="en-US" sz="1200" dirty="0"/>
              <a:t> work;</a:t>
            </a:r>
            <a:r>
              <a:rPr lang="de-DE" sz="1200" dirty="0"/>
              <a:t> </a:t>
            </a:r>
            <a:r>
              <a:rPr lang="en-US" sz="1200" dirty="0"/>
              <a:t>Onboarding indications by the UE (in AS and NAS) resolved by Show of Hands and approved with two objections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TR 23.700-07 submitted for information to SA#90-e. </a:t>
            </a:r>
            <a:r>
              <a:rPr lang="en-US" sz="1200" dirty="0"/>
              <a:t>More study time required for some aspects of KI#1, KI#2, KI#3 and KI#4.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Normative WID agreed at SA2#142E.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identified by TR conclusions as follows: Impacts are SIB related for solutions related to Key issues 1, 3 and 4; New RRC indications during RRC establishment for solutions related to Key issues 4; Additional NGAP impacts for solutions related to Key issue 4; Key issue 2 impact may be related to (RAN4)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normative work as per agreed WID.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Consider feedback from RAN WGs and SA3 to resolve the aspects with RAN and SA3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3567084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(10/15)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699265"/>
            <a:ext cx="8364642" cy="352881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Evaluation and interim conclusions are agreed for each key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23.754 sent for approval to SA#90-e.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Normative WID agreed at SA2#142E.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One solution (#8) proposes porting to NR the LTE aerial features.</a:t>
            </a: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Start normative work as per agreed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954874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0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463115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(11/15)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/>
              <a:t>For KI#1 </a:t>
            </a:r>
            <a:r>
              <a:rPr lang="en-US" altLang="zh-CN" sz="1400" dirty="0"/>
              <a:t>"</a:t>
            </a:r>
            <a:r>
              <a:rPr lang="en-GB" altLang="ko-KR" sz="1400" dirty="0"/>
              <a:t>Support of QoS aware NR PC5 power efficiency for pedestrian UEs</a:t>
            </a:r>
            <a:r>
              <a:rPr lang="en-US" altLang="zh-CN" sz="1400" dirty="0"/>
              <a:t>"</a:t>
            </a:r>
            <a:r>
              <a:rPr lang="de-DE" altLang="ko-KR" sz="1400" dirty="0"/>
              <a:t>, </a:t>
            </a:r>
            <a:r>
              <a:rPr lang="en-US" altLang="de-DE" sz="1400" dirty="0"/>
              <a:t>the existing solutions updated </a:t>
            </a:r>
            <a:r>
              <a:rPr lang="en-US" altLang="zh-CN" sz="1400" dirty="0"/>
              <a:t>(</a:t>
            </a:r>
            <a:r>
              <a:rPr lang="de-DE" altLang="ko-KR" sz="1400" dirty="0"/>
              <a:t>Total 7 solutions in TR 23.776).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/>
              <a:t>For KI#1, </a:t>
            </a:r>
            <a:r>
              <a:rPr lang="en-US" altLang="zh-CN" sz="1400" dirty="0"/>
              <a:t>"</a:t>
            </a:r>
            <a:r>
              <a:rPr lang="en-GB" altLang="ko-KR" sz="1400" dirty="0"/>
              <a:t>Evaluation for the level of Provisioned PC5 DRX schedules</a:t>
            </a:r>
            <a:r>
              <a:rPr lang="en-US" altLang="zh-CN" sz="1400" dirty="0"/>
              <a:t>"</a:t>
            </a:r>
            <a:r>
              <a:rPr lang="en-GB" altLang="ko-KR" sz="1400" dirty="0"/>
              <a:t> and </a:t>
            </a:r>
            <a:r>
              <a:rPr lang="en-US" altLang="zh-CN" sz="1400" dirty="0"/>
              <a:t>"</a:t>
            </a:r>
            <a:r>
              <a:rPr lang="en-GB" altLang="ko-KR" sz="1400" dirty="0"/>
              <a:t>I</a:t>
            </a:r>
            <a:r>
              <a:rPr lang="de-DE" altLang="ko-KR" sz="1400" dirty="0"/>
              <a:t>nterim conclusion regarding </a:t>
            </a:r>
            <a:r>
              <a:rPr lang="en-GB" altLang="ko-KR" sz="1400" dirty="0"/>
              <a:t>NR PC5 DRX operations</a:t>
            </a:r>
            <a:r>
              <a:rPr lang="en-US" altLang="zh-CN" sz="1400" dirty="0"/>
              <a:t>"</a:t>
            </a:r>
            <a:r>
              <a:rPr lang="en-GB" altLang="ko-KR" sz="1400" dirty="0"/>
              <a:t>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LS sent to RAN2 (Cc: RAN1) on </a:t>
            </a:r>
            <a:r>
              <a:rPr lang="en-GB" altLang="ko-KR" sz="1400" dirty="0"/>
              <a:t>PC5 DRX operation </a:t>
            </a:r>
            <a:r>
              <a:rPr lang="en-US" altLang="zh-CN" sz="1400" dirty="0"/>
              <a:t>to request feedback for evaluation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TR 23.776 sent for Information to SA#90-e.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evaluation and conclusion based on the feedback from RAN2 (Reply LS expected at 2021Q1)</a:t>
            </a:r>
            <a:r>
              <a:rPr lang="de-DE" altLang="zh-CN" sz="1400" dirty="0"/>
              <a:t>.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69221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86%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(12/15)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Solutions update and conclusion are agreed for </a:t>
            </a:r>
            <a:r>
              <a:rPr lang="en-US" sz="1400" dirty="0"/>
              <a:t>KI#1 and KI#3</a:t>
            </a:r>
            <a:r>
              <a:rPr lang="en-US" altLang="zh-CN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Key Issue #2 have been evaluated and concluded with use of MP-QUIC based solutions for non-TCP traffic but is not covered by the WID due to pending IETF work on MP-QUIC.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23.700-93 sent for information to SA#90-e.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Normative WID agreed at SA2#142E.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Start normative work as per agreed WID.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Decide </a:t>
            </a:r>
            <a:r>
              <a:rPr lang="en-US" altLang="zh-CN" sz="1400" dirty="0">
                <a:solidFill>
                  <a:srgbClr val="000000"/>
                </a:solidFill>
              </a:rPr>
              <a:t>whether key issue 2 can be pursued in Rel-17 normative work after receiving feedback from IETF on whether </a:t>
            </a:r>
            <a:r>
              <a:rPr lang="en-GB" altLang="zh-CN" sz="1400" dirty="0">
                <a:solidFill>
                  <a:srgbClr val="000000"/>
                </a:solidFill>
              </a:rPr>
              <a:t>WG draft for multipath QUIC extensions can be adopted by the end of March 2021.</a:t>
            </a: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1982312"/>
              </p:ext>
            </p:extLst>
          </p:nvPr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899653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(13/15)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SA2#142E was the first meeting to have 5G-AIS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Discussion on several draft CRs but none was agreed.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LS sent to RAN1 and SA4 on New Standardized 5QIs for 5G-AIS .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Feedback from RAN1 if the proposed new standardized 5QIs can be supported by NG-RAN.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8929956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 for Advanced Interactive Services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000715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(14/15)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SA2#142E was the first meeting to have 5G_eLCS_Ph2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3 draft CRs were endorsed. </a:t>
            </a:r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680119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635284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(15/15)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SA2#142E was the first meeting </a:t>
            </a:r>
            <a:r>
              <a:rPr lang="en-US" altLang="zh-CN" sz="1400"/>
              <a:t>to have </a:t>
            </a:r>
            <a:r>
              <a:rPr lang="en-US" altLang="zh-CN" sz="1400" dirty="0"/>
              <a:t>MPS2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4 draft CRs were endorsed.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2840226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077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88950" y="1647687"/>
            <a:ext cx="8119533" cy="4376738"/>
          </a:xfrm>
        </p:spPr>
        <p:txBody>
          <a:bodyPr/>
          <a:lstStyle/>
          <a:p>
            <a:pPr eaLnBrk="1" hangingPunct="1"/>
            <a:r>
              <a:rPr lang="en-GB" altLang="ko-KR" dirty="0">
                <a:ea typeface="Gulim" panose="020B0600000101010101" pitchFamily="34" charset="-127"/>
                <a:cs typeface="Arial" panose="020B0604020202020204" pitchFamily="34" charset="0"/>
              </a:rPr>
              <a:t>SA2 WG leadership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Puneet Jain (Intel)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Tao Sun (CMCC), Andrew Bennett (Samsung)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4163" indent="0" eaLnBrk="1" hangingPunct="1">
              <a:buNone/>
            </a:pPr>
            <a:r>
              <a:rPr lang="en-GB" altLang="de-DE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vice chairs, Andrew Bennett and Tao Sun for their outstanding support!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SA#89-e,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/>
              <a:t>2.5) </a:t>
            </a:r>
            <a:r>
              <a:rPr lang="en-GB" sz="2000" b="1" i="1" dirty="0" err="1"/>
              <a:t>IETF</a:t>
            </a:r>
            <a:r>
              <a:rPr lang="en-GB" sz="2000" b="1" i="1" dirty="0"/>
              <a:t> and External </a:t>
            </a:r>
            <a:r>
              <a:rPr lang="en-GB" sz="2000" b="1" i="1" dirty="0" err="1"/>
              <a:t>SDO</a:t>
            </a:r>
            <a:r>
              <a:rPr lang="en-GB" sz="2000" b="1" i="1" dirty="0"/>
              <a:t> Normative Reference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IETF </a:t>
            </a:r>
            <a:r>
              <a:rPr lang="en-GB" altLang="de-DE" b="1" dirty="0"/>
              <a:t>and External SDO Normative Reference Update (1/1)</a:t>
            </a:r>
            <a:endParaRPr lang="de-DE" altLang="de-DE" b="1" dirty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pPr eaLnBrk="1" hangingPunct="1"/>
            <a:endParaRPr lang="en-US" altLang="de-DE" sz="2400" dirty="0"/>
          </a:p>
          <a:p>
            <a:pPr>
              <a:buFontTx/>
              <a:buNone/>
            </a:pPr>
            <a:endParaRPr lang="en-US" altLang="de-DE" dirty="0"/>
          </a:p>
          <a:p>
            <a:pPr eaLnBrk="1" hangingPunct="1">
              <a:buFontTx/>
              <a:buNone/>
            </a:pPr>
            <a:endParaRPr lang="en-US" altLang="de-DE" dirty="0"/>
          </a:p>
          <a:p>
            <a:pPr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457200" y="1634836"/>
            <a:ext cx="8229600" cy="430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2400" kern="0" dirty="0"/>
              <a:t>None. </a:t>
            </a:r>
          </a:p>
          <a:p>
            <a:pPr eaLnBrk="1" hangingPunct="1">
              <a:defRPr/>
            </a:pPr>
            <a:endParaRPr lang="en-GB" sz="1600" kern="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SA#89-e,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 dirty="0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863509"/>
          </a:xfrm>
        </p:spPr>
        <p:txBody>
          <a:bodyPr/>
          <a:lstStyle/>
          <a:p>
            <a:pPr eaLnBrk="1" hangingPunct="1">
              <a:defRPr/>
            </a:pPr>
            <a:r>
              <a:rPr lang="en-US" sz="1500" dirty="0"/>
              <a:t>Despite the COVID-19 challenges, SA2 continue to make good progress, thanks to the meticulous work planning and outstanding effort of the Rapporteurs and meeting participants. </a:t>
            </a:r>
            <a:endParaRPr lang="en-GB" sz="1500" dirty="0"/>
          </a:p>
          <a:p>
            <a:pPr eaLnBrk="1" hangingPunct="1">
              <a:defRPr/>
            </a:pPr>
            <a:r>
              <a:rPr lang="en-GB" sz="1500" dirty="0"/>
              <a:t>Rel-17 study items are 90% – 100% complete. There are still some open issues (due to RAN/other dependencies + internal SA2 issues) that would require further study in Q1, 2021. Please see slide#36 - #46 and the corresponding TR coversheet (slide #55) for more details. </a:t>
            </a:r>
          </a:p>
          <a:p>
            <a:pPr eaLnBrk="1" hangingPunct="1">
              <a:defRPr/>
            </a:pPr>
            <a:r>
              <a:rPr lang="en-GB" sz="1500" dirty="0"/>
              <a:t>At SA2#141E and SA2#142E, several LSs related to Rel-17 topics were sent to RAN WGs and SA3. Timely response to these LSs would be essential for finalizing the conclusions to remaining Rel-17 open issues in </a:t>
            </a:r>
            <a:r>
              <a:rPr lang="pt-BR" sz="1500" dirty="0"/>
              <a:t>SA2#143E (24 Feb – 09 Mar 2021).</a:t>
            </a:r>
            <a:endParaRPr lang="en-GB" sz="1500" dirty="0"/>
          </a:p>
          <a:p>
            <a:pPr eaLnBrk="1" hangingPunct="1">
              <a:defRPr/>
            </a:pPr>
            <a:r>
              <a:rPr lang="en-GB" sz="1500" dirty="0"/>
              <a:t>All Rel-17 normative WIDs (except 5MBS and eNA-Ph2) have target completion of June 2021. 5MBS and eNA_Ph2 target completion date are TBD as there were concerns from some companies that normative work may not complete by June 2021. </a:t>
            </a:r>
          </a:p>
          <a:p>
            <a:pPr marL="0" indent="0" eaLnBrk="1" hangingPunct="1">
              <a:buNone/>
              <a:defRPr/>
            </a:pPr>
            <a:endParaRPr lang="en-GB" sz="1500" dirty="0"/>
          </a:p>
          <a:p>
            <a:pPr eaLnBrk="1" hangingPunct="1">
              <a:defRPr/>
            </a:pPr>
            <a:r>
              <a:rPr lang="en-GB" sz="1600" b="1" u="sng" dirty="0">
                <a:solidFill>
                  <a:srgbClr val="FF0000"/>
                </a:solidFill>
              </a:rPr>
              <a:t>Action to SA#90-e</a:t>
            </a:r>
            <a:r>
              <a:rPr lang="en-GB" sz="1600" dirty="0">
                <a:solidFill>
                  <a:srgbClr val="FF0000"/>
                </a:solidFill>
              </a:rPr>
              <a:t>: </a:t>
            </a:r>
          </a:p>
          <a:p>
            <a:pPr lvl="1" eaLnBrk="1" hangingPunct="1">
              <a:defRPr/>
            </a:pPr>
            <a:r>
              <a:rPr lang="en-GB" sz="1500" dirty="0">
                <a:solidFill>
                  <a:srgbClr val="FF0000"/>
                </a:solidFill>
              </a:rPr>
              <a:t>TSG SA to confirm whether it is OK to continue Rel-17 study phase until March 2021 to conclude on the remaining Rel-17 open issues. </a:t>
            </a:r>
          </a:p>
          <a:p>
            <a:pPr lvl="1" eaLnBrk="1" hangingPunct="1">
              <a:defRPr/>
            </a:pPr>
            <a:r>
              <a:rPr lang="en-GB" sz="1500" dirty="0">
                <a:solidFill>
                  <a:srgbClr val="FF0000"/>
                </a:solidFill>
              </a:rPr>
              <a:t>TSG SA to request RAN WGs (especially RAN2/3) and SA3 to allocate time during their Q1, 2021 e-meetings to respond to LSs from SA2 on Rel-17 topics.  </a:t>
            </a:r>
          </a:p>
          <a:p>
            <a:pPr lvl="1" eaLnBrk="1" hangingPunct="1">
              <a:defRPr/>
            </a:pPr>
            <a:r>
              <a:rPr lang="en-US" sz="1500" dirty="0">
                <a:solidFill>
                  <a:srgbClr val="FF0000"/>
                </a:solidFill>
              </a:rPr>
              <a:t>SA2 request TSG SA to determine the Rel-17 stage-2 freeze dates</a:t>
            </a:r>
            <a:r>
              <a:rPr lang="en-GB" sz="1500" dirty="0">
                <a:solidFill>
                  <a:srgbClr val="FF0000"/>
                </a:solidFill>
              </a:rPr>
              <a:t>. </a:t>
            </a:r>
          </a:p>
          <a:p>
            <a:pPr marL="457200" lvl="1" indent="0" eaLnBrk="1" hangingPunct="1">
              <a:buNone/>
              <a:defRPr/>
            </a:pPr>
            <a:endParaRPr lang="en-GB" sz="1800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6741635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SA#89-e,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(1/3)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Rel-17 TR coversheets for </a:t>
            </a:r>
            <a:r>
              <a:rPr lang="de-DE" altLang="de-DE" sz="2400" dirty="0">
                <a:solidFill>
                  <a:srgbClr val="FF0000"/>
                </a:solidFill>
              </a:rPr>
              <a:t>Information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80AE6BC-D5B0-4597-9C6F-71A957CEAD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87140"/>
              </p:ext>
            </p:extLst>
          </p:nvPr>
        </p:nvGraphicFramePr>
        <p:xfrm>
          <a:off x="538663" y="2273736"/>
          <a:ext cx="8131611" cy="29601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5619">
                  <a:extLst>
                    <a:ext uri="{9D8B030D-6E8A-4147-A177-3AD203B41FA5}">
                      <a16:colId xmlns:a16="http://schemas.microsoft.com/office/drawing/2014/main" val="1122807824"/>
                    </a:ext>
                  </a:extLst>
                </a:gridCol>
                <a:gridCol w="4460031">
                  <a:extLst>
                    <a:ext uri="{9D8B030D-6E8A-4147-A177-3AD203B41FA5}">
                      <a16:colId xmlns:a16="http://schemas.microsoft.com/office/drawing/2014/main" val="1731816850"/>
                    </a:ext>
                  </a:extLst>
                </a:gridCol>
                <a:gridCol w="990887">
                  <a:extLst>
                    <a:ext uri="{9D8B030D-6E8A-4147-A177-3AD203B41FA5}">
                      <a16:colId xmlns:a16="http://schemas.microsoft.com/office/drawing/2014/main" val="1520488708"/>
                    </a:ext>
                  </a:extLst>
                </a:gridCol>
                <a:gridCol w="1355074">
                  <a:extLst>
                    <a:ext uri="{9D8B030D-6E8A-4147-A177-3AD203B41FA5}">
                      <a16:colId xmlns:a16="http://schemas.microsoft.com/office/drawing/2014/main" val="1161532189"/>
                    </a:ext>
                  </a:extLst>
                </a:gridCol>
              </a:tblGrid>
              <a:tr h="29814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SA-TD</a:t>
                      </a: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Title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TR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WI Code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028047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SP-200961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page of TR 23.776 for information to TSG SA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23.776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161816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SP-200962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page for TR 23.752 for Information to TSG SA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23.752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791311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SP-200963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 TR cover sheet for Information to TSG SA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23.700-20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75772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SP-200964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Sheet for TR 23.757 for Information to TSG SA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23.757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537758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SP-200965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sheet for presentation of TR 23.700-40 to TSG SA#90E for information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23.700-40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050245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SP-200966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sheet for presentation of TR 23.700-93 to TSG SA#90E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23.700-93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5333287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SP-200967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Report to TSG: TR 23.700-07 for information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23.700-07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791352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SP-200968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TR 23.761 for information to TSG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23.761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5221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129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(2/3)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Rel-17 TR coversheets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80AE6BC-D5B0-4597-9C6F-71A957CEAD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673955"/>
              </p:ext>
            </p:extLst>
          </p:nvPr>
        </p:nvGraphicFramePr>
        <p:xfrm>
          <a:off x="538665" y="2273736"/>
          <a:ext cx="7913946" cy="12479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0304">
                  <a:extLst>
                    <a:ext uri="{9D8B030D-6E8A-4147-A177-3AD203B41FA5}">
                      <a16:colId xmlns:a16="http://schemas.microsoft.com/office/drawing/2014/main" val="1122807824"/>
                    </a:ext>
                  </a:extLst>
                </a:gridCol>
                <a:gridCol w="4180477">
                  <a:extLst>
                    <a:ext uri="{9D8B030D-6E8A-4147-A177-3AD203B41FA5}">
                      <a16:colId xmlns:a16="http://schemas.microsoft.com/office/drawing/2014/main" val="1731816850"/>
                    </a:ext>
                  </a:extLst>
                </a:gridCol>
                <a:gridCol w="1125416">
                  <a:extLst>
                    <a:ext uri="{9D8B030D-6E8A-4147-A177-3AD203B41FA5}">
                      <a16:colId xmlns:a16="http://schemas.microsoft.com/office/drawing/2014/main" val="1520488708"/>
                    </a:ext>
                  </a:extLst>
                </a:gridCol>
                <a:gridCol w="1207749">
                  <a:extLst>
                    <a:ext uri="{9D8B030D-6E8A-4147-A177-3AD203B41FA5}">
                      <a16:colId xmlns:a16="http://schemas.microsoft.com/office/drawing/2014/main" val="1161532189"/>
                    </a:ext>
                  </a:extLst>
                </a:gridCol>
              </a:tblGrid>
              <a:tr h="29814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SA-TD</a:t>
                      </a: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Title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TR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WI Code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028047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SP-200969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 TR 23.754 cover sheet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23.754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534092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SP-200970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page of TR 23.748 for approval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23.748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161816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SP-200971</a:t>
                      </a:r>
                      <a:endParaRPr lang="en-US" sz="16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coversheet for eNA_ph2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23.700-91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791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65658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(3/3)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Rel-17 SID(s)/WID(s)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9BB5DE-55BA-44A6-AF33-01B5884DC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141953"/>
              </p:ext>
            </p:extLst>
          </p:nvPr>
        </p:nvGraphicFramePr>
        <p:xfrm>
          <a:off x="488950" y="2185605"/>
          <a:ext cx="8254206" cy="2952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886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1014579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062893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5030848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SP-200972</a:t>
                      </a:r>
                      <a:endParaRPr lang="en-US" sz="105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WID NEW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5G_ProSe</a:t>
                      </a:r>
                      <a:endParaRPr lang="en-US" sz="105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New WID on System enhancement for Proximity based Services in 5GS.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626471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noProof="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SP-200973</a:t>
                      </a:r>
                      <a:endParaRPr lang="en-US" sz="1050" b="1" kern="1200" noProof="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WID NEW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IIoT</a:t>
                      </a:r>
                      <a:endParaRPr lang="en-US" sz="105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New WID on Enhanced support of Industrial IoT.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060463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noProof="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SP-200974</a:t>
                      </a:r>
                      <a:endParaRPr lang="en-US" sz="1050" b="1" kern="1200" noProof="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WID NEW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5MBS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New WID on Architectural enhancements for 5G multicast-broadcast services.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4054448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noProof="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SP-200975</a:t>
                      </a:r>
                      <a:endParaRPr lang="en-US" sz="1050" b="1" kern="1200" noProof="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WID NEW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eNA_Ph2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Proposed New WID on Enablers for Network Automation for 5G - phase 2.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1558434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noProof="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SP-200976</a:t>
                      </a:r>
                      <a:endParaRPr lang="en-US" sz="1050" b="1" kern="1200" noProof="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WID NEW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eNS_Ph2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New WID on Enhancement of Network Slicing Phase 2.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11952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noProof="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SP-200977</a:t>
                      </a:r>
                      <a:endParaRPr lang="en-US" sz="1050" b="1" kern="1200" noProof="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WID NEW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ATSSS_Ph2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New WID on Access Traffic Steering, Switch and Splitting support in the 5G system architecture; Phase 2.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026871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noProof="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SP-200978</a:t>
                      </a:r>
                      <a:endParaRPr lang="en-US" sz="1050" b="1" kern="1200" noProof="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WID NEW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MUSIM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New WID on system enablers for Multi-USIM devices.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313450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noProof="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SP-200979</a:t>
                      </a:r>
                      <a:endParaRPr lang="en-US" sz="1050" b="1" kern="1200" noProof="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WID NEW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ID_UAS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New WID on Support of Aerial Systems Connectivity, Identification, and Tracking.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4031768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noProof="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SP-200980</a:t>
                      </a:r>
                      <a:endParaRPr lang="en-US" sz="1050" b="1" kern="1200" noProof="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WID NEW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eNPN</a:t>
                      </a:r>
                      <a:endParaRPr lang="en-US" sz="105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New WID on enhanced support of Non-Public Networks.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691384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noProof="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SP-200981</a:t>
                      </a:r>
                      <a:endParaRPr lang="en-US" sz="1050" b="1" kern="1200" noProof="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WID NEW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eEDGE_5GC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New WID on enhancement of support for Edge Computing in 5G Core network.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0868744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SP-201030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SID REVISED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 FS_eNS_Ph2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Revised SID: Feasibility Study on Enhancement of Network Slicing Phase 2.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412617887"/>
                  </a:ext>
                </a:extLst>
              </a:tr>
              <a:tr h="1242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SP-201031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SID REVISED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 FS_ATSSS_Ph2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Revised SID: Study on Access Traffic Steering, Switch and Splitting support in the 5G system architecture Phase 2.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07407420"/>
                  </a:ext>
                </a:extLst>
              </a:tr>
              <a:tr h="4578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SP-201032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WID REVISED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 TEI17_DCAMP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Revised WID: TEI17_DCAMP - Dynamically Changing AM Policies in the 5GC .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62198844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D249F84-D27D-4E2F-AD48-D34E8981D23D}"/>
              </a:ext>
            </a:extLst>
          </p:cNvPr>
          <p:cNvSpPr txBox="1">
            <a:spLocks/>
          </p:cNvSpPr>
          <p:nvPr/>
        </p:nvSpPr>
        <p:spPr bwMode="auto">
          <a:xfrm>
            <a:off x="450223" y="5407773"/>
            <a:ext cx="8342313" cy="867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None/>
            </a:pPr>
            <a:r>
              <a:rPr lang="de-DE" altLang="de-DE" sz="1400" b="1" kern="0" dirty="0">
                <a:solidFill>
                  <a:srgbClr val="FF0000"/>
                </a:solidFill>
              </a:rPr>
              <a:t>NOTE 1</a:t>
            </a:r>
            <a:r>
              <a:rPr lang="de-DE" altLang="de-DE" sz="1400" kern="0" dirty="0">
                <a:solidFill>
                  <a:srgbClr val="FF0000"/>
                </a:solidFill>
              </a:rPr>
              <a:t>: 5MBS and eNA_Ph2 completion dates are TBD.</a:t>
            </a:r>
          </a:p>
          <a:p>
            <a:pPr marL="0" indent="0" eaLnBrk="1" hangingPunct="1">
              <a:buNone/>
            </a:pPr>
            <a:r>
              <a:rPr lang="de-DE" altLang="de-DE" sz="1400" b="1" kern="0" dirty="0">
                <a:solidFill>
                  <a:srgbClr val="FF0000"/>
                </a:solidFill>
              </a:rPr>
              <a:t>NOTE 2</a:t>
            </a:r>
            <a:r>
              <a:rPr lang="de-DE" altLang="de-DE" sz="1400" kern="0" dirty="0">
                <a:solidFill>
                  <a:srgbClr val="FF0000"/>
                </a:solidFill>
              </a:rPr>
              <a:t>: 5G_ProSe and eNA_Ph2 Rapporteur‘s name are TBD.</a:t>
            </a:r>
          </a:p>
          <a:p>
            <a:pPr marL="0" indent="0" eaLnBrk="1" hangingPunct="1">
              <a:buNone/>
            </a:pPr>
            <a:r>
              <a:rPr lang="de-DE" altLang="de-DE" sz="1400" b="1" kern="0" dirty="0">
                <a:solidFill>
                  <a:srgbClr val="FF0000"/>
                </a:solidFill>
              </a:rPr>
              <a:t>NOTE 3</a:t>
            </a:r>
            <a:r>
              <a:rPr lang="de-DE" altLang="de-DE" sz="1400" kern="0" dirty="0">
                <a:solidFill>
                  <a:srgbClr val="FF0000"/>
                </a:solidFill>
              </a:rPr>
              <a:t>: </a:t>
            </a:r>
            <a:r>
              <a:rPr lang="en-US" altLang="de-DE" sz="1400" kern="0" dirty="0">
                <a:solidFill>
                  <a:srgbClr val="FF0000"/>
                </a:solidFill>
              </a:rPr>
              <a:t>whether a separate TS is needed for the </a:t>
            </a:r>
            <a:r>
              <a:rPr lang="de-DE" altLang="de-DE" sz="1400" kern="0" dirty="0">
                <a:solidFill>
                  <a:srgbClr val="FF0000"/>
                </a:solidFill>
              </a:rPr>
              <a:t>eEDGE_5GC </a:t>
            </a:r>
            <a:r>
              <a:rPr lang="en-US" altLang="de-DE" sz="1400" kern="0" dirty="0">
                <a:solidFill>
                  <a:srgbClr val="FF0000"/>
                </a:solidFill>
              </a:rPr>
              <a:t>normative work is TBD.</a:t>
            </a:r>
          </a:p>
          <a:p>
            <a:pPr marL="0" indent="0" eaLnBrk="1" hangingPunct="1">
              <a:buNone/>
            </a:pPr>
            <a:endParaRPr lang="de-DE" altLang="de-DE" sz="1400" kern="0" dirty="0">
              <a:solidFill>
                <a:srgbClr val="FF0000"/>
              </a:solidFill>
            </a:endParaRPr>
          </a:p>
          <a:p>
            <a:pPr marL="457200" lvl="1" indent="0" eaLnBrk="1" hangingPunct="1">
              <a:buFont typeface="Arial" panose="020B0604020202020204" pitchFamily="34" charset="0"/>
              <a:buNone/>
            </a:pPr>
            <a:endParaRPr lang="de-DE" sz="1600" kern="0" dirty="0"/>
          </a:p>
          <a:p>
            <a:pPr eaLnBrk="1" hangingPunct="1"/>
            <a:endParaRPr lang="de-DE" sz="1600" kern="0" dirty="0"/>
          </a:p>
          <a:p>
            <a:pPr marL="457200" lvl="1" indent="0" eaLnBrk="1" hangingPunct="1">
              <a:buFont typeface="Arial" panose="020B0604020202020204" pitchFamily="34" charset="0"/>
              <a:buNone/>
            </a:pPr>
            <a:endParaRPr lang="zh-CN" altLang="zh-CN" sz="16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kern="0" dirty="0"/>
          </a:p>
          <a:p>
            <a:pPr lvl="1"/>
            <a:endParaRPr lang="en-GB" sz="1600" kern="0" dirty="0"/>
          </a:p>
          <a:p>
            <a:pPr eaLnBrk="1" hangingPunct="1"/>
            <a:endParaRPr lang="de-DE" altLang="de-DE" sz="22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96912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SA#89-e,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5) Collected Items requiring action </a:t>
            </a:r>
            <a:br>
              <a:rPr lang="en-GB" altLang="de-DE" b="1" dirty="0"/>
            </a:br>
            <a:r>
              <a:rPr lang="en-GB" altLang="de-DE" b="1" dirty="0"/>
              <a:t>from SA</a:t>
            </a:r>
            <a:endParaRPr lang="de-DE" altLang="de-DE" b="1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743740"/>
            <a:ext cx="8372764" cy="4382423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1) Approval of Rel-17 TR(s) </a:t>
            </a:r>
            <a:r>
              <a:rPr lang="en-US" sz="2000" i="1" dirty="0">
                <a:solidFill>
                  <a:srgbClr val="FF0000"/>
                </a:solidFill>
              </a:rPr>
              <a:t>(Please see slide# 56)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2) Approval of new WID(s) </a:t>
            </a:r>
            <a:r>
              <a:rPr lang="en-US" sz="2000" i="1" dirty="0">
                <a:solidFill>
                  <a:srgbClr val="FF0000"/>
                </a:solidFill>
              </a:rPr>
              <a:t>(Please see slide# 57)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GB" sz="2000" dirty="0">
                <a:solidFill>
                  <a:srgbClr val="FF0000"/>
                </a:solidFill>
              </a:rPr>
              <a:t>3) </a:t>
            </a:r>
            <a:r>
              <a:rPr lang="en-US" sz="2000" dirty="0">
                <a:solidFill>
                  <a:srgbClr val="FF0000"/>
                </a:solidFill>
              </a:rPr>
              <a:t>TSG SA to confirm whether it is OK to continue Rel-17 study phase until March 2021 to conclude on the remaining Rel-17 open issues.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4) TSG SA to request RAN WGs (especially RAN2/3) and SA3 to allocate time during their Q1, 2021 e-meetings to respond to LSs from SA2 on Rel-17 topics. </a:t>
            </a:r>
            <a:r>
              <a:rPr lang="en-US" sz="2000" i="1" dirty="0">
                <a:solidFill>
                  <a:srgbClr val="FF0000"/>
                </a:solidFill>
              </a:rPr>
              <a:t>(Please see slide# 53)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5) SA2 request TSG SA to determine the Rel-17 stage-2 freeze dates. </a:t>
            </a:r>
            <a:r>
              <a:rPr lang="en-US" sz="2000" i="1" dirty="0">
                <a:solidFill>
                  <a:srgbClr val="FF0000"/>
                </a:solidFill>
              </a:rPr>
              <a:t>(Please see slide# 53)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4075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(3/7)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237075"/>
            <a:ext cx="8229600" cy="447030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#141-e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327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registered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#141-e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~8650 </a:t>
            </a:r>
            <a:r>
              <a:rPr lang="en-US" altLang="ko-KR" sz="1400" dirty="0"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e-mails were sent to the list during the e-meeting</a:t>
            </a:r>
            <a:endParaRPr lang="en-GB" altLang="ko-KR" sz="1400" dirty="0">
              <a:highlight>
                <a:srgbClr val="FFFF00"/>
              </a:highlight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1390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1385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handled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216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53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30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80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85</a:t>
            </a: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de-DE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#142-e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312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registered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#142-e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~6040 </a:t>
            </a:r>
            <a:r>
              <a:rPr lang="en-US" altLang="ko-KR" sz="1400" dirty="0"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e-mails were sent to the list during the e-meeting</a:t>
            </a:r>
            <a:endParaRPr lang="en-GB" altLang="ko-KR" sz="1400" dirty="0">
              <a:highlight>
                <a:srgbClr val="FFFF00"/>
              </a:highlight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1057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1052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handled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31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75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30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23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65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9</a:t>
            </a: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2A06F2A-2309-4E45-AF45-1C342A48B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886103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867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30 November 2020</a:t>
            </a:r>
          </a:p>
        </p:txBody>
      </p:sp>
    </p:spTree>
    <p:extLst>
      <p:ext uri="{BB962C8B-B14F-4D97-AF65-F5344CB8AC3E}">
        <p14:creationId xmlns:p14="http://schemas.microsoft.com/office/powerpoint/2010/main" val="29611502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748348" y="2138449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25155" y="0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(4/7)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/>
        </p:nvGraphicFramePr>
        <p:xfrm>
          <a:off x="143539" y="800100"/>
          <a:ext cx="8856922" cy="5755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(5/7)</a:t>
            </a:r>
            <a:br>
              <a:rPr lang="de-DE" altLang="de-DE" b="1" dirty="0"/>
            </a:br>
            <a:r>
              <a:rPr lang="de-DE" altLang="de-DE" sz="2800" b="1" dirty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3549737" y="5903509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8A5B159-0055-44CA-BBE4-DEAC7A5B4DF1}"/>
              </a:ext>
            </a:extLst>
          </p:cNvPr>
          <p:cNvGraphicFramePr>
            <a:graphicFrameLocks/>
          </p:cNvGraphicFramePr>
          <p:nvPr/>
        </p:nvGraphicFramePr>
        <p:xfrm>
          <a:off x="58737" y="1307510"/>
          <a:ext cx="8827372" cy="4865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1190171"/>
          </a:xfrm>
        </p:spPr>
        <p:txBody>
          <a:bodyPr/>
          <a:lstStyle/>
          <a:p>
            <a:r>
              <a:rPr lang="de-DE" altLang="de-DE" b="1" dirty="0"/>
              <a:t>1) General Aspects (6/7)</a:t>
            </a:r>
            <a:br>
              <a:rPr lang="de-DE" altLang="de-DE" b="1" dirty="0"/>
            </a:br>
            <a:r>
              <a:rPr lang="de-DE" altLang="de-DE" sz="2800" b="1" dirty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736600" y="5449269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/>
        </p:nvGraphicFramePr>
        <p:xfrm>
          <a:off x="72343" y="2083981"/>
          <a:ext cx="8999314" cy="3391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7606</TotalTime>
  <Words>6464</Words>
  <Application>Microsoft Office PowerPoint</Application>
  <PresentationFormat>On-screen Show (4:3)</PresentationFormat>
  <Paragraphs>1130</Paragraphs>
  <Slides>60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7" baseType="lpstr">
      <vt:lpstr>Arial</vt:lpstr>
      <vt:lpstr>Arial </vt:lpstr>
      <vt:lpstr>Calibri</vt:lpstr>
      <vt:lpstr>Segoe UI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(5/7) Resource usage</vt:lpstr>
      <vt:lpstr>1) General Aspects (6/7) Document Handling / Meeting</vt:lpstr>
      <vt:lpstr>1) General Aspects (7/7) SA2 Agreed CRs by Release / Meeting</vt:lpstr>
      <vt:lpstr>Contents</vt:lpstr>
      <vt:lpstr>2.1) Rel-14 and before  Maintenance (1/1)</vt:lpstr>
      <vt:lpstr>Contents</vt:lpstr>
      <vt:lpstr>2.2) Rel-15 Work and Maintenance (1/2)</vt:lpstr>
      <vt:lpstr>2.2) Rel-15 Work and Maintenance (2/2)</vt:lpstr>
      <vt:lpstr>Contents</vt:lpstr>
      <vt:lpstr>2.3) Rel-16 Work and Maintenance (1/17)</vt:lpstr>
      <vt:lpstr>2.3) Rel-16 Work and Maintenance (2/17)</vt:lpstr>
      <vt:lpstr>2.3) Rel-16 Work and Maintenance (3/17)</vt:lpstr>
      <vt:lpstr>2.3) Rel-16 Work and Maintenance (4/17)</vt:lpstr>
      <vt:lpstr>2.3) Rel-16 Work and Maintenance (5/17)</vt:lpstr>
      <vt:lpstr>2.3) Rel-16 Work and Maintenance (6/17)</vt:lpstr>
      <vt:lpstr>2.3) Rel-16 Work and Maintenance (7/17)</vt:lpstr>
      <vt:lpstr>2.3) Rel-16 Work and Maintenance (8/17)</vt:lpstr>
      <vt:lpstr>2.3) Rel-16 Work and Maintenance (9/17)</vt:lpstr>
      <vt:lpstr>2.3) Rel-16 Work and Maintenance (10/17)</vt:lpstr>
      <vt:lpstr>2.3) Rel-16 Work and Maintenance (11/17)</vt:lpstr>
      <vt:lpstr>2.3) Rel-16 Work and Maintenance (12/17)</vt:lpstr>
      <vt:lpstr>2.3) Rel-16 Work and Maintenance (13/17)</vt:lpstr>
      <vt:lpstr>2.3) Rel-16 Work and Maintenance (14/17)</vt:lpstr>
      <vt:lpstr>2.3) Rel-16 Work and Maintenance (15/17)</vt:lpstr>
      <vt:lpstr>2.3) Rel-16 Work and Maintenance (16/17)</vt:lpstr>
      <vt:lpstr>2.3) Rel-16 Work and Maintenance (17/17)</vt:lpstr>
      <vt:lpstr>Contents</vt:lpstr>
      <vt:lpstr>2.4) Rel-17 Study/Work (1/15)</vt:lpstr>
      <vt:lpstr>PowerPoint Presentation</vt:lpstr>
      <vt:lpstr>2.4) Rel-17 Study/Work (3/15)</vt:lpstr>
      <vt:lpstr>2.4) Rel-17 Study/Work (4/15)</vt:lpstr>
      <vt:lpstr>2.4) Rel-17 Study/Work (5/15)</vt:lpstr>
      <vt:lpstr>2.4) Rel-17 Study/Work (6/15)</vt:lpstr>
      <vt:lpstr>2.4) Rel-17 Study/Work (7/15)</vt:lpstr>
      <vt:lpstr>2.4) Rel-17 Study/Work (8/15)</vt:lpstr>
      <vt:lpstr>2.4) Rel-17 Study/Work (9/15)</vt:lpstr>
      <vt:lpstr>2.4) Rel-17 Study/Work (10/15)</vt:lpstr>
      <vt:lpstr>2.4) Rel-17 Study/Work (11/15)</vt:lpstr>
      <vt:lpstr>2.4) Rel-17 Study/Work (12/15)</vt:lpstr>
      <vt:lpstr>2.4) Rel-17 Study/Work (13/15)</vt:lpstr>
      <vt:lpstr>2.4) Rel-17 Study/Work (14/15)</vt:lpstr>
      <vt:lpstr>2.4) Rel-17 Study/Work (15/15)</vt:lpstr>
      <vt:lpstr>Contents</vt:lpstr>
      <vt:lpstr>2.5) IETF and External SDO Normative Reference Update (1/1)</vt:lpstr>
      <vt:lpstr>Contents</vt:lpstr>
      <vt:lpstr>3) SA2 Work Planning</vt:lpstr>
      <vt:lpstr>Contents</vt:lpstr>
      <vt:lpstr>4) Documents for Information and Approval (1/3)</vt:lpstr>
      <vt:lpstr>4) Documents for Information and Approval (2/3)</vt:lpstr>
      <vt:lpstr>4) Documents for Information and Approval (3/3)</vt:lpstr>
      <vt:lpstr>Contents</vt:lpstr>
      <vt:lpstr>5) Collected Items requiring action  from SA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08-27-1545_06-10-2219_Puneet Jain</cp:lastModifiedBy>
  <cp:revision>1504</cp:revision>
  <dcterms:created xsi:type="dcterms:W3CDTF">2008-08-30T09:32:10Z</dcterms:created>
  <dcterms:modified xsi:type="dcterms:W3CDTF">2020-12-02T17:43:24Z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